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58" r:id="rId2"/>
    <p:sldId id="257" r:id="rId3"/>
    <p:sldId id="313" r:id="rId4"/>
    <p:sldId id="314" r:id="rId5"/>
    <p:sldId id="315" r:id="rId6"/>
    <p:sldId id="316" r:id="rId7"/>
    <p:sldId id="317" r:id="rId8"/>
    <p:sldId id="318" r:id="rId9"/>
    <p:sldId id="319" r:id="rId10"/>
    <p:sldId id="320" r:id="rId11"/>
    <p:sldId id="321" r:id="rId12"/>
    <p:sldId id="322"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6" r:id="rId47"/>
    <p:sldId id="357" r:id="rId48"/>
    <p:sldId id="358" r:id="rId49"/>
    <p:sldId id="359" r:id="rId50"/>
    <p:sldId id="360" r:id="rId51"/>
    <p:sldId id="361" r:id="rId52"/>
    <p:sldId id="362" r:id="rId53"/>
    <p:sldId id="263" r:id="rId54"/>
    <p:sldId id="295" r:id="rId55"/>
    <p:sldId id="284" r:id="rId56"/>
    <p:sldId id="296" r:id="rId57"/>
    <p:sldId id="285" r:id="rId58"/>
    <p:sldId id="297" r:id="rId59"/>
    <p:sldId id="286" r:id="rId60"/>
    <p:sldId id="287" r:id="rId61"/>
    <p:sldId id="298" r:id="rId62"/>
    <p:sldId id="289" r:id="rId63"/>
    <p:sldId id="303" r:id="rId64"/>
    <p:sldId id="306" r:id="rId65"/>
    <p:sldId id="307" r:id="rId66"/>
    <p:sldId id="308" r:id="rId67"/>
    <p:sldId id="309" r:id="rId68"/>
    <p:sldId id="310" r:id="rId69"/>
    <p:sldId id="311" r:id="rId70"/>
    <p:sldId id="302" r:id="rId71"/>
    <p:sldId id="299" r:id="rId72"/>
    <p:sldId id="290" r:id="rId73"/>
    <p:sldId id="300" r:id="rId74"/>
    <p:sldId id="291" r:id="rId75"/>
    <p:sldId id="292" r:id="rId76"/>
    <p:sldId id="304" r:id="rId77"/>
    <p:sldId id="305" r:id="rId78"/>
    <p:sldId id="312" r:id="rId79"/>
    <p:sldId id="301" r:id="rId80"/>
    <p:sldId id="293" r:id="rId81"/>
    <p:sldId id="294" r:id="rId82"/>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Q.H.K. 2015" initials="Q2"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470" y="-1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A6FA072-47E9-4926-9937-1A1D75C1E40C}" type="datetimeFigureOut">
              <a:rPr lang="ru-RU"/>
              <a:pPr>
                <a:defRPr/>
              </a:pPr>
              <a:t>24.09.2022</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50217DE3-F023-4FCD-BFFE-2EB4EFF24A48}" type="slidenum">
              <a:rPr lang="ru-RU"/>
              <a:pPr>
                <a:defRPr/>
              </a:pPr>
              <a:t>‹#›</a:t>
            </a:fld>
            <a:endParaRPr lang="ru-RU"/>
          </a:p>
        </p:txBody>
      </p:sp>
    </p:spTree>
    <p:extLst>
      <p:ext uri="{BB962C8B-B14F-4D97-AF65-F5344CB8AC3E}">
        <p14:creationId xmlns:p14="http://schemas.microsoft.com/office/powerpoint/2010/main" val="38732772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53</a:t>
            </a:fld>
            <a:endParaRPr lang="ru-RU" smtClean="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62</a:t>
            </a:fld>
            <a:endParaRPr lang="ru-RU" smtClean="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63</a:t>
            </a:fld>
            <a:endParaRPr lang="ru-RU" smtClean="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64</a:t>
            </a:fld>
            <a:endParaRPr lang="ru-RU" smtClean="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65</a:t>
            </a:fld>
            <a:endParaRPr lang="ru-RU" smtClean="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66</a:t>
            </a:fld>
            <a:endParaRPr lang="ru-RU" smtClean="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67</a:t>
            </a:fld>
            <a:endParaRPr lang="ru-RU" smtClean="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68</a:t>
            </a:fld>
            <a:endParaRPr lang="ru-RU" smtClean="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69</a:t>
            </a:fld>
            <a:endParaRPr lang="ru-RU" smtClean="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70</a:t>
            </a:fld>
            <a:endParaRPr lang="ru-RU" smtClean="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71</a:t>
            </a:fld>
            <a:endParaRPr lang="ru-RU" smtClean="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54</a:t>
            </a:fld>
            <a:endParaRPr lang="ru-RU"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72</a:t>
            </a:fld>
            <a:endParaRPr lang="ru-RU" smtClean="0">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73</a:t>
            </a:fld>
            <a:endParaRPr lang="ru-RU" smtClean="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74</a:t>
            </a:fld>
            <a:endParaRPr lang="ru-RU" smtClean="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75</a:t>
            </a:fld>
            <a:endParaRPr lang="ru-RU" smtClean="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76</a:t>
            </a:fld>
            <a:endParaRPr lang="ru-RU" smtClean="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77</a:t>
            </a:fld>
            <a:endParaRPr lang="ru-RU" smtClean="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78</a:t>
            </a:fld>
            <a:endParaRPr lang="ru-RU" smtClean="0">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79</a:t>
            </a:fld>
            <a:endParaRPr lang="ru-RU" smtClean="0">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80</a:t>
            </a:fld>
            <a:endParaRPr lang="ru-RU" smtClean="0">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81</a:t>
            </a:fld>
            <a:endParaRPr lang="ru-RU" smtClean="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55</a:t>
            </a:fld>
            <a:endParaRPr lang="ru-RU" smtClean="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56</a:t>
            </a:fld>
            <a:endParaRPr lang="ru-RU"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57</a:t>
            </a:fld>
            <a:endParaRPr lang="ru-RU" smtClean="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58</a:t>
            </a:fld>
            <a:endParaRPr lang="ru-RU" smtClean="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59</a:t>
            </a:fld>
            <a:endParaRPr lang="ru-RU" smtClean="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60</a:t>
            </a:fld>
            <a:endParaRPr lang="ru-RU" smtClean="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2867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fld id="{1A994F1F-BA11-478A-A5A8-2EE794B8E53B}" type="slidenum">
              <a:rPr lang="ru-RU" smtClean="0">
                <a:latin typeface="Calibri" pitchFamily="34" charset="0"/>
              </a:rPr>
              <a:pPr eaLnBrk="1" fontAlgn="base" hangingPunct="1">
                <a:spcBef>
                  <a:spcPct val="0"/>
                </a:spcBef>
                <a:spcAft>
                  <a:spcPct val="0"/>
                </a:spcAft>
              </a:pPr>
              <a:t>61</a:t>
            </a:fld>
            <a:endParaRPr lang="ru-RU" smtClean="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9" name="Заголовок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ru-RU" smtClean="0"/>
              <a:t>Образец заголовка</a:t>
            </a:r>
            <a:endParaRPr lang="en-US"/>
          </a:p>
        </p:txBody>
      </p:sp>
      <p:sp>
        <p:nvSpPr>
          <p:cNvPr id="17" name="Подзаголовок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4" name="Дата 9"/>
          <p:cNvSpPr>
            <a:spLocks noGrp="1"/>
          </p:cNvSpPr>
          <p:nvPr>
            <p:ph type="dt" sz="half" idx="10"/>
          </p:nvPr>
        </p:nvSpPr>
        <p:spPr/>
        <p:txBody>
          <a:bodyPr/>
          <a:lstStyle>
            <a:lvl1pPr>
              <a:defRPr/>
            </a:lvl1pPr>
          </a:lstStyle>
          <a:p>
            <a:pPr>
              <a:defRPr/>
            </a:pPr>
            <a:fld id="{510CC114-283D-4E06-BC0E-37E8389F4359}"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82CF94CA-EF8A-462D-8897-F326DECCA8B5}" type="slidenum">
              <a:rPr lang="ru-RU"/>
              <a:pPr>
                <a:defRPr/>
              </a:pPr>
              <a:t>‹#›</a:t>
            </a:fld>
            <a:endParaRPr lang="ru-RU"/>
          </a:p>
        </p:txBody>
      </p:sp>
    </p:spTree>
    <p:extLst>
      <p:ext uri="{BB962C8B-B14F-4D97-AF65-F5344CB8AC3E}">
        <p14:creationId xmlns:p14="http://schemas.microsoft.com/office/powerpoint/2010/main" val="327558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B0477FEB-FC1D-4F52-A6AF-DEF8F040B42C}"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709F35CA-1A41-4CE5-BDBB-657C1D4B6E55}" type="slidenum">
              <a:rPr lang="ru-RU"/>
              <a:pPr>
                <a:defRPr/>
              </a:pPr>
              <a:t>‹#›</a:t>
            </a:fld>
            <a:endParaRPr lang="ru-RU"/>
          </a:p>
        </p:txBody>
      </p:sp>
    </p:spTree>
    <p:extLst>
      <p:ext uri="{BB962C8B-B14F-4D97-AF65-F5344CB8AC3E}">
        <p14:creationId xmlns:p14="http://schemas.microsoft.com/office/powerpoint/2010/main" val="2468239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914401"/>
            <a:ext cx="2057400" cy="5211763"/>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914401"/>
            <a:ext cx="6019800" cy="5211763"/>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631FAD5A-D773-4B26-A208-8A7AB7BFDA11}"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88DC4E4B-001C-4D64-A9F6-110920087B89}" type="slidenum">
              <a:rPr lang="ru-RU"/>
              <a:pPr>
                <a:defRPr/>
              </a:pPr>
              <a:t>‹#›</a:t>
            </a:fld>
            <a:endParaRPr lang="ru-RU"/>
          </a:p>
        </p:txBody>
      </p:sp>
    </p:spTree>
    <p:extLst>
      <p:ext uri="{BB962C8B-B14F-4D97-AF65-F5344CB8AC3E}">
        <p14:creationId xmlns:p14="http://schemas.microsoft.com/office/powerpoint/2010/main" val="523986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9"/>
          <p:cNvSpPr>
            <a:spLocks noGrp="1"/>
          </p:cNvSpPr>
          <p:nvPr>
            <p:ph type="dt" sz="half" idx="10"/>
          </p:nvPr>
        </p:nvSpPr>
        <p:spPr/>
        <p:txBody>
          <a:bodyPr/>
          <a:lstStyle>
            <a:lvl1pPr>
              <a:defRPr/>
            </a:lvl1pPr>
          </a:lstStyle>
          <a:p>
            <a:pPr>
              <a:defRPr/>
            </a:pPr>
            <a:fld id="{546DA19C-304C-452E-B40F-7AA9ECA8120B}"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E86E45EE-D83D-4A62-8ECE-7BA983604653}" type="slidenum">
              <a:rPr lang="ru-RU"/>
              <a:pPr>
                <a:defRPr/>
              </a:pPr>
              <a:t>‹#›</a:t>
            </a:fld>
            <a:endParaRPr lang="ru-RU"/>
          </a:p>
        </p:txBody>
      </p:sp>
    </p:spTree>
    <p:extLst>
      <p:ext uri="{BB962C8B-B14F-4D97-AF65-F5344CB8AC3E}">
        <p14:creationId xmlns:p14="http://schemas.microsoft.com/office/powerpoint/2010/main" val="1113356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ru-RU" smtClean="0"/>
              <a:t>Образец заголовка</a:t>
            </a:r>
            <a:endParaRPr lang="en-US"/>
          </a:p>
        </p:txBody>
      </p:sp>
      <p:sp>
        <p:nvSpPr>
          <p:cNvPr id="3" name="Текст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4" name="Дата 9"/>
          <p:cNvSpPr>
            <a:spLocks noGrp="1"/>
          </p:cNvSpPr>
          <p:nvPr>
            <p:ph type="dt" sz="half" idx="10"/>
          </p:nvPr>
        </p:nvSpPr>
        <p:spPr/>
        <p:txBody>
          <a:bodyPr/>
          <a:lstStyle>
            <a:lvl1pPr>
              <a:defRPr/>
            </a:lvl1pPr>
          </a:lstStyle>
          <a:p>
            <a:pPr>
              <a:defRPr/>
            </a:pPr>
            <a:fld id="{D0836E27-E73F-40DD-900A-F0006E0B866D}" type="datetimeFigureOut">
              <a:rPr lang="ru-RU"/>
              <a:pPr>
                <a:defRPr/>
              </a:pPr>
              <a:t>24.09.2022</a:t>
            </a:fld>
            <a:endParaRPr lang="ru-RU"/>
          </a:p>
        </p:txBody>
      </p:sp>
      <p:sp>
        <p:nvSpPr>
          <p:cNvPr id="5" name="Нижний колонтитул 21"/>
          <p:cNvSpPr>
            <a:spLocks noGrp="1"/>
          </p:cNvSpPr>
          <p:nvPr>
            <p:ph type="ftr" sz="quarter" idx="11"/>
          </p:nvPr>
        </p:nvSpPr>
        <p:spPr/>
        <p:txBody>
          <a:bodyPr/>
          <a:lstStyle>
            <a:lvl1pPr>
              <a:defRPr/>
            </a:lvl1pPr>
          </a:lstStyle>
          <a:p>
            <a:pPr>
              <a:defRPr/>
            </a:pPr>
            <a:endParaRPr lang="ru-RU"/>
          </a:p>
        </p:txBody>
      </p:sp>
      <p:sp>
        <p:nvSpPr>
          <p:cNvPr id="6" name="Номер слайда 17"/>
          <p:cNvSpPr>
            <a:spLocks noGrp="1"/>
          </p:cNvSpPr>
          <p:nvPr>
            <p:ph type="sldNum" sz="quarter" idx="12"/>
          </p:nvPr>
        </p:nvSpPr>
        <p:spPr/>
        <p:txBody>
          <a:bodyPr/>
          <a:lstStyle>
            <a:lvl1pPr>
              <a:defRPr/>
            </a:lvl1pPr>
          </a:lstStyle>
          <a:p>
            <a:pPr>
              <a:defRPr/>
            </a:pPr>
            <a:fld id="{38C9D06E-6494-4A41-B817-757CDF651758}" type="slidenum">
              <a:rPr lang="ru-RU"/>
              <a:pPr>
                <a:defRPr/>
              </a:pPr>
              <a:t>‹#›</a:t>
            </a:fld>
            <a:endParaRPr lang="ru-RU"/>
          </a:p>
        </p:txBody>
      </p:sp>
    </p:spTree>
    <p:extLst>
      <p:ext uri="{BB962C8B-B14F-4D97-AF65-F5344CB8AC3E}">
        <p14:creationId xmlns:p14="http://schemas.microsoft.com/office/powerpoint/2010/main" val="1803035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p>
            <a:r>
              <a:rPr lang="ru-RU" smtClean="0"/>
              <a:t>Образец заголовка</a:t>
            </a:r>
            <a:endParaRPr lang="en-US"/>
          </a:p>
        </p:txBody>
      </p:sp>
      <p:sp>
        <p:nvSpPr>
          <p:cNvPr id="3" name="Содержимое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Содержимое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9"/>
          <p:cNvSpPr>
            <a:spLocks noGrp="1"/>
          </p:cNvSpPr>
          <p:nvPr>
            <p:ph type="dt" sz="half" idx="10"/>
          </p:nvPr>
        </p:nvSpPr>
        <p:spPr/>
        <p:txBody>
          <a:bodyPr/>
          <a:lstStyle>
            <a:lvl1pPr>
              <a:defRPr/>
            </a:lvl1pPr>
          </a:lstStyle>
          <a:p>
            <a:pPr>
              <a:defRPr/>
            </a:pPr>
            <a:fld id="{32CAFFD8-7049-4414-A0C0-864CEEF5907B}" type="datetimeFigureOut">
              <a:rPr lang="ru-RU"/>
              <a:pPr>
                <a:defRPr/>
              </a:pPr>
              <a:t>24.09.2022</a:t>
            </a:fld>
            <a:endParaRPr lang="ru-RU"/>
          </a:p>
        </p:txBody>
      </p:sp>
      <p:sp>
        <p:nvSpPr>
          <p:cNvPr id="6" name="Нижний колонтитул 21"/>
          <p:cNvSpPr>
            <a:spLocks noGrp="1"/>
          </p:cNvSpPr>
          <p:nvPr>
            <p:ph type="ftr" sz="quarter" idx="11"/>
          </p:nvPr>
        </p:nvSpPr>
        <p:spPr/>
        <p:txBody>
          <a:bodyPr/>
          <a:lstStyle>
            <a:lvl1pPr>
              <a:defRPr/>
            </a:lvl1pPr>
          </a:lstStyle>
          <a:p>
            <a:pPr>
              <a:defRPr/>
            </a:pPr>
            <a:endParaRPr lang="ru-RU"/>
          </a:p>
        </p:txBody>
      </p:sp>
      <p:sp>
        <p:nvSpPr>
          <p:cNvPr id="7" name="Номер слайда 17"/>
          <p:cNvSpPr>
            <a:spLocks noGrp="1"/>
          </p:cNvSpPr>
          <p:nvPr>
            <p:ph type="sldNum" sz="quarter" idx="12"/>
          </p:nvPr>
        </p:nvSpPr>
        <p:spPr/>
        <p:txBody>
          <a:bodyPr/>
          <a:lstStyle>
            <a:lvl1pPr>
              <a:defRPr/>
            </a:lvl1pPr>
          </a:lstStyle>
          <a:p>
            <a:pPr>
              <a:defRPr/>
            </a:pPr>
            <a:fld id="{7FAB406A-0D55-4DA8-8AFD-0AF02E037692}" type="slidenum">
              <a:rPr lang="ru-RU"/>
              <a:pPr>
                <a:defRPr/>
              </a:pPr>
              <a:t>‹#›</a:t>
            </a:fld>
            <a:endParaRPr lang="ru-RU"/>
          </a:p>
        </p:txBody>
      </p:sp>
    </p:spTree>
    <p:extLst>
      <p:ext uri="{BB962C8B-B14F-4D97-AF65-F5344CB8AC3E}">
        <p14:creationId xmlns:p14="http://schemas.microsoft.com/office/powerpoint/2010/main" val="126547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229600" cy="1143000"/>
          </a:xfrm>
        </p:spPr>
        <p:txBody>
          <a:bodyPr/>
          <a:lstStyle>
            <a:lvl1pPr>
              <a:defRPr/>
            </a:lvl1pPr>
          </a:lstStyle>
          <a:p>
            <a:r>
              <a:rPr lang="ru-RU" smtClean="0"/>
              <a:t>Образец заголовка</a:t>
            </a:r>
            <a:endParaRPr lang="en-US"/>
          </a:p>
        </p:txBody>
      </p:sp>
      <p:sp>
        <p:nvSpPr>
          <p:cNvPr id="3" name="Текст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Текст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5" name="Содержимое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Содержимое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9"/>
          <p:cNvSpPr>
            <a:spLocks noGrp="1"/>
          </p:cNvSpPr>
          <p:nvPr>
            <p:ph type="dt" sz="half" idx="10"/>
          </p:nvPr>
        </p:nvSpPr>
        <p:spPr/>
        <p:txBody>
          <a:bodyPr/>
          <a:lstStyle>
            <a:lvl1pPr>
              <a:defRPr/>
            </a:lvl1pPr>
          </a:lstStyle>
          <a:p>
            <a:pPr>
              <a:defRPr/>
            </a:pPr>
            <a:fld id="{597AE9F6-3B10-48A6-B4F1-12291C24474F}" type="datetimeFigureOut">
              <a:rPr lang="ru-RU"/>
              <a:pPr>
                <a:defRPr/>
              </a:pPr>
              <a:t>24.09.2022</a:t>
            </a:fld>
            <a:endParaRPr lang="ru-RU"/>
          </a:p>
        </p:txBody>
      </p:sp>
      <p:sp>
        <p:nvSpPr>
          <p:cNvPr id="8" name="Нижний колонтитул 21"/>
          <p:cNvSpPr>
            <a:spLocks noGrp="1"/>
          </p:cNvSpPr>
          <p:nvPr>
            <p:ph type="ftr" sz="quarter" idx="11"/>
          </p:nvPr>
        </p:nvSpPr>
        <p:spPr/>
        <p:txBody>
          <a:bodyPr/>
          <a:lstStyle>
            <a:lvl1pPr>
              <a:defRPr/>
            </a:lvl1pPr>
          </a:lstStyle>
          <a:p>
            <a:pPr>
              <a:defRPr/>
            </a:pPr>
            <a:endParaRPr lang="ru-RU"/>
          </a:p>
        </p:txBody>
      </p:sp>
      <p:sp>
        <p:nvSpPr>
          <p:cNvPr id="9" name="Номер слайда 17"/>
          <p:cNvSpPr>
            <a:spLocks noGrp="1"/>
          </p:cNvSpPr>
          <p:nvPr>
            <p:ph type="sldNum" sz="quarter" idx="12"/>
          </p:nvPr>
        </p:nvSpPr>
        <p:spPr/>
        <p:txBody>
          <a:bodyPr/>
          <a:lstStyle>
            <a:lvl1pPr>
              <a:defRPr/>
            </a:lvl1pPr>
          </a:lstStyle>
          <a:p>
            <a:pPr>
              <a:defRPr/>
            </a:pPr>
            <a:fld id="{C61F8E20-15C9-497D-9918-ED8DC20AA7F2}" type="slidenum">
              <a:rPr lang="ru-RU"/>
              <a:pPr>
                <a:defRPr/>
              </a:pPr>
              <a:t>‹#›</a:t>
            </a:fld>
            <a:endParaRPr lang="ru-RU"/>
          </a:p>
        </p:txBody>
      </p:sp>
    </p:spTree>
    <p:extLst>
      <p:ext uri="{BB962C8B-B14F-4D97-AF65-F5344CB8AC3E}">
        <p14:creationId xmlns:p14="http://schemas.microsoft.com/office/powerpoint/2010/main" val="4184617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ru-RU" smtClean="0"/>
              <a:t>Образец заголовка</a:t>
            </a:r>
            <a:endParaRPr lang="en-US"/>
          </a:p>
        </p:txBody>
      </p:sp>
      <p:sp>
        <p:nvSpPr>
          <p:cNvPr id="3" name="Дата 9"/>
          <p:cNvSpPr>
            <a:spLocks noGrp="1"/>
          </p:cNvSpPr>
          <p:nvPr>
            <p:ph type="dt" sz="half" idx="10"/>
          </p:nvPr>
        </p:nvSpPr>
        <p:spPr/>
        <p:txBody>
          <a:bodyPr/>
          <a:lstStyle>
            <a:lvl1pPr>
              <a:defRPr/>
            </a:lvl1pPr>
          </a:lstStyle>
          <a:p>
            <a:pPr>
              <a:defRPr/>
            </a:pPr>
            <a:fld id="{8E34FF1B-92AA-4CCA-AA1A-AC3A8949AB0C}" type="datetimeFigureOut">
              <a:rPr lang="ru-RU"/>
              <a:pPr>
                <a:defRPr/>
              </a:pPr>
              <a:t>24.09.2022</a:t>
            </a:fld>
            <a:endParaRPr lang="ru-RU"/>
          </a:p>
        </p:txBody>
      </p:sp>
      <p:sp>
        <p:nvSpPr>
          <p:cNvPr id="4" name="Нижний колонтитул 21"/>
          <p:cNvSpPr>
            <a:spLocks noGrp="1"/>
          </p:cNvSpPr>
          <p:nvPr>
            <p:ph type="ftr" sz="quarter" idx="11"/>
          </p:nvPr>
        </p:nvSpPr>
        <p:spPr/>
        <p:txBody>
          <a:bodyPr/>
          <a:lstStyle>
            <a:lvl1pPr>
              <a:defRPr/>
            </a:lvl1pPr>
          </a:lstStyle>
          <a:p>
            <a:pPr>
              <a:defRPr/>
            </a:pPr>
            <a:endParaRPr lang="ru-RU"/>
          </a:p>
        </p:txBody>
      </p:sp>
      <p:sp>
        <p:nvSpPr>
          <p:cNvPr id="5" name="Номер слайда 17"/>
          <p:cNvSpPr>
            <a:spLocks noGrp="1"/>
          </p:cNvSpPr>
          <p:nvPr>
            <p:ph type="sldNum" sz="quarter" idx="12"/>
          </p:nvPr>
        </p:nvSpPr>
        <p:spPr/>
        <p:txBody>
          <a:bodyPr/>
          <a:lstStyle>
            <a:lvl1pPr>
              <a:defRPr/>
            </a:lvl1pPr>
          </a:lstStyle>
          <a:p>
            <a:pPr>
              <a:defRPr/>
            </a:pPr>
            <a:fld id="{111566BC-0A74-4B7F-94C3-D5A610D475BD}" type="slidenum">
              <a:rPr lang="ru-RU"/>
              <a:pPr>
                <a:defRPr/>
              </a:pPr>
              <a:t>‹#›</a:t>
            </a:fld>
            <a:endParaRPr lang="ru-RU"/>
          </a:p>
        </p:txBody>
      </p:sp>
    </p:spTree>
    <p:extLst>
      <p:ext uri="{BB962C8B-B14F-4D97-AF65-F5344CB8AC3E}">
        <p14:creationId xmlns:p14="http://schemas.microsoft.com/office/powerpoint/2010/main" val="199426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9"/>
          <p:cNvSpPr>
            <a:spLocks noGrp="1"/>
          </p:cNvSpPr>
          <p:nvPr>
            <p:ph type="dt" sz="half" idx="10"/>
          </p:nvPr>
        </p:nvSpPr>
        <p:spPr/>
        <p:txBody>
          <a:bodyPr/>
          <a:lstStyle>
            <a:lvl1pPr>
              <a:defRPr/>
            </a:lvl1pPr>
          </a:lstStyle>
          <a:p>
            <a:pPr>
              <a:defRPr/>
            </a:pPr>
            <a:fld id="{E709A893-1BD3-4485-8522-CA7EC71F855D}" type="datetimeFigureOut">
              <a:rPr lang="ru-RU"/>
              <a:pPr>
                <a:defRPr/>
              </a:pPr>
              <a:t>24.09.2022</a:t>
            </a:fld>
            <a:endParaRPr lang="ru-RU"/>
          </a:p>
        </p:txBody>
      </p:sp>
      <p:sp>
        <p:nvSpPr>
          <p:cNvPr id="3" name="Нижний колонтитул 21"/>
          <p:cNvSpPr>
            <a:spLocks noGrp="1"/>
          </p:cNvSpPr>
          <p:nvPr>
            <p:ph type="ftr" sz="quarter" idx="11"/>
          </p:nvPr>
        </p:nvSpPr>
        <p:spPr/>
        <p:txBody>
          <a:bodyPr/>
          <a:lstStyle>
            <a:lvl1pPr>
              <a:defRPr/>
            </a:lvl1pPr>
          </a:lstStyle>
          <a:p>
            <a:pPr>
              <a:defRPr/>
            </a:pPr>
            <a:endParaRPr lang="ru-RU"/>
          </a:p>
        </p:txBody>
      </p:sp>
      <p:sp>
        <p:nvSpPr>
          <p:cNvPr id="4" name="Номер слайда 17"/>
          <p:cNvSpPr>
            <a:spLocks noGrp="1"/>
          </p:cNvSpPr>
          <p:nvPr>
            <p:ph type="sldNum" sz="quarter" idx="12"/>
          </p:nvPr>
        </p:nvSpPr>
        <p:spPr/>
        <p:txBody>
          <a:bodyPr/>
          <a:lstStyle>
            <a:lvl1pPr>
              <a:defRPr/>
            </a:lvl1pPr>
          </a:lstStyle>
          <a:p>
            <a:pPr>
              <a:defRPr/>
            </a:pPr>
            <a:fld id="{34D27505-2AAF-41DB-8755-188536480ACD}" type="slidenum">
              <a:rPr lang="ru-RU"/>
              <a:pPr>
                <a:defRPr/>
              </a:pPr>
              <a:t>‹#›</a:t>
            </a:fld>
            <a:endParaRPr lang="ru-RU"/>
          </a:p>
        </p:txBody>
      </p:sp>
    </p:spTree>
    <p:extLst>
      <p:ext uri="{BB962C8B-B14F-4D97-AF65-F5344CB8AC3E}">
        <p14:creationId xmlns:p14="http://schemas.microsoft.com/office/powerpoint/2010/main" val="212442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ru-RU" smtClean="0"/>
              <a:t>Образец заголовка</a:t>
            </a:r>
            <a:endParaRPr lang="en-US"/>
          </a:p>
        </p:txBody>
      </p:sp>
      <p:sp>
        <p:nvSpPr>
          <p:cNvPr id="3" name="Текст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ru-RU" smtClean="0"/>
              <a:t>Образец текста</a:t>
            </a:r>
          </a:p>
        </p:txBody>
      </p:sp>
      <p:sp>
        <p:nvSpPr>
          <p:cNvPr id="4" name="Содержимое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9"/>
          <p:cNvSpPr>
            <a:spLocks noGrp="1"/>
          </p:cNvSpPr>
          <p:nvPr>
            <p:ph type="dt" sz="half" idx="10"/>
          </p:nvPr>
        </p:nvSpPr>
        <p:spPr/>
        <p:txBody>
          <a:bodyPr/>
          <a:lstStyle>
            <a:lvl1pPr>
              <a:defRPr/>
            </a:lvl1pPr>
          </a:lstStyle>
          <a:p>
            <a:pPr>
              <a:defRPr/>
            </a:pPr>
            <a:fld id="{32C5307D-A94C-465A-84D3-370F886B87AE}" type="datetimeFigureOut">
              <a:rPr lang="ru-RU"/>
              <a:pPr>
                <a:defRPr/>
              </a:pPr>
              <a:t>24.09.2022</a:t>
            </a:fld>
            <a:endParaRPr lang="ru-RU"/>
          </a:p>
        </p:txBody>
      </p:sp>
      <p:sp>
        <p:nvSpPr>
          <p:cNvPr id="6" name="Нижний колонтитул 21"/>
          <p:cNvSpPr>
            <a:spLocks noGrp="1"/>
          </p:cNvSpPr>
          <p:nvPr>
            <p:ph type="ftr" sz="quarter" idx="11"/>
          </p:nvPr>
        </p:nvSpPr>
        <p:spPr/>
        <p:txBody>
          <a:bodyPr/>
          <a:lstStyle>
            <a:lvl1pPr>
              <a:defRPr/>
            </a:lvl1pPr>
          </a:lstStyle>
          <a:p>
            <a:pPr>
              <a:defRPr/>
            </a:pPr>
            <a:endParaRPr lang="ru-RU"/>
          </a:p>
        </p:txBody>
      </p:sp>
      <p:sp>
        <p:nvSpPr>
          <p:cNvPr id="7" name="Номер слайда 17"/>
          <p:cNvSpPr>
            <a:spLocks noGrp="1"/>
          </p:cNvSpPr>
          <p:nvPr>
            <p:ph type="sldNum" sz="quarter" idx="12"/>
          </p:nvPr>
        </p:nvSpPr>
        <p:spPr/>
        <p:txBody>
          <a:bodyPr/>
          <a:lstStyle>
            <a:lvl1pPr>
              <a:defRPr/>
            </a:lvl1pPr>
          </a:lstStyle>
          <a:p>
            <a:pPr>
              <a:defRPr/>
            </a:pPr>
            <a:fld id="{198DEC69-2EB6-4A88-AC93-026201B17F4E}" type="slidenum">
              <a:rPr lang="ru-RU"/>
              <a:pPr>
                <a:defRPr/>
              </a:pPr>
              <a:t>‹#›</a:t>
            </a:fld>
            <a:endParaRPr lang="ru-RU"/>
          </a:p>
        </p:txBody>
      </p:sp>
    </p:spTree>
    <p:extLst>
      <p:ext uri="{BB962C8B-B14F-4D97-AF65-F5344CB8AC3E}">
        <p14:creationId xmlns:p14="http://schemas.microsoft.com/office/powerpoint/2010/main" val="68601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5" name="Прямоугольник с одним вырезанным скругленным углом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Прямоугольный треугольник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Полилиния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8" name="Полилиния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2" name="Заголовок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ru-RU" smtClean="0"/>
              <a:t>Образец заголовка</a:t>
            </a:r>
            <a:endParaRPr lang="en-US"/>
          </a:p>
        </p:txBody>
      </p:sp>
      <p:sp>
        <p:nvSpPr>
          <p:cNvPr id="4" name="Текст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ru-RU" smtClean="0"/>
              <a:t>Образец текста</a:t>
            </a:r>
          </a:p>
        </p:txBody>
      </p:sp>
      <p:sp>
        <p:nvSpPr>
          <p:cNvPr id="3" name="Рисунок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9" name="Дата 4"/>
          <p:cNvSpPr>
            <a:spLocks noGrp="1"/>
          </p:cNvSpPr>
          <p:nvPr>
            <p:ph type="dt" sz="half" idx="10"/>
          </p:nvPr>
        </p:nvSpPr>
        <p:spPr/>
        <p:txBody>
          <a:bodyPr/>
          <a:lstStyle>
            <a:lvl1pPr>
              <a:defRPr/>
            </a:lvl1pPr>
          </a:lstStyle>
          <a:p>
            <a:pPr>
              <a:defRPr/>
            </a:pPr>
            <a:fld id="{ED2DFE30-5655-4707-82FB-065A265CD20D}" type="datetimeFigureOut">
              <a:rPr lang="ru-RU"/>
              <a:pPr>
                <a:defRPr/>
              </a:pPr>
              <a:t>24.09.2022</a:t>
            </a:fld>
            <a:endParaRPr lang="ru-RU"/>
          </a:p>
        </p:txBody>
      </p:sp>
      <p:sp>
        <p:nvSpPr>
          <p:cNvPr id="10" name="Нижний колонтитул 5"/>
          <p:cNvSpPr>
            <a:spLocks noGrp="1"/>
          </p:cNvSpPr>
          <p:nvPr>
            <p:ph type="ftr" sz="quarter" idx="11"/>
          </p:nvPr>
        </p:nvSpPr>
        <p:spPr/>
        <p:txBody>
          <a:bodyPr/>
          <a:lstStyle>
            <a:lvl1pPr>
              <a:defRPr/>
            </a:lvl1pPr>
          </a:lstStyle>
          <a:p>
            <a:pPr>
              <a:defRPr/>
            </a:pPr>
            <a:endParaRPr lang="ru-RU"/>
          </a:p>
        </p:txBody>
      </p:sp>
      <p:sp>
        <p:nvSpPr>
          <p:cNvPr id="11" name="Номер слайда 6"/>
          <p:cNvSpPr>
            <a:spLocks noGrp="1"/>
          </p:cNvSpPr>
          <p:nvPr>
            <p:ph type="sldNum" sz="quarter" idx="12"/>
          </p:nvPr>
        </p:nvSpPr>
        <p:spPr>
          <a:xfrm>
            <a:off x="8077200" y="6356350"/>
            <a:ext cx="609600" cy="365125"/>
          </a:xfrm>
        </p:spPr>
        <p:txBody>
          <a:bodyPr/>
          <a:lstStyle>
            <a:lvl1pPr>
              <a:defRPr/>
            </a:lvl1pPr>
          </a:lstStyle>
          <a:p>
            <a:pPr>
              <a:defRPr/>
            </a:pPr>
            <a:fld id="{FB61F809-3874-447C-B11F-92D498DE70DB}" type="slidenum">
              <a:rPr lang="ru-RU"/>
              <a:pPr>
                <a:defRPr/>
              </a:pPr>
              <a:t>‹#›</a:t>
            </a:fld>
            <a:endParaRPr lang="ru-RU"/>
          </a:p>
        </p:txBody>
      </p:sp>
    </p:spTree>
    <p:extLst>
      <p:ext uri="{BB962C8B-B14F-4D97-AF65-F5344CB8AC3E}">
        <p14:creationId xmlns:p14="http://schemas.microsoft.com/office/powerpoint/2010/main" val="860475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Полилиния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8" name="Полилиния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028" name="Заголовок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ru-RU" smtClean="0"/>
              <a:t>Образец заголовка</a:t>
            </a:r>
            <a:endParaRPr lang="en-US" smtClean="0"/>
          </a:p>
        </p:txBody>
      </p:sp>
      <p:sp>
        <p:nvSpPr>
          <p:cNvPr id="1029" name="Текст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smtClean="0"/>
          </a:p>
        </p:txBody>
      </p:sp>
      <p:sp>
        <p:nvSpPr>
          <p:cNvPr id="10" name="Дата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fld id="{A9F2506A-27B1-47D4-B7F3-5743B6111072}" type="datetimeFigureOut">
              <a:rPr lang="ru-RU"/>
              <a:pPr>
                <a:defRPr/>
              </a:pPr>
              <a:t>24.09.2022</a:t>
            </a:fld>
            <a:endParaRPr lang="ru-RU"/>
          </a:p>
        </p:txBody>
      </p:sp>
      <p:sp>
        <p:nvSpPr>
          <p:cNvPr id="22" name="Нижний колонтитул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endParaRPr lang="ru-RU"/>
          </a:p>
        </p:txBody>
      </p:sp>
      <p:sp>
        <p:nvSpPr>
          <p:cNvPr id="18" name="Номер слайда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defRPr>
            </a:lvl1pPr>
          </a:lstStyle>
          <a:p>
            <a:pPr>
              <a:defRPr/>
            </a:pPr>
            <a:fld id="{FA30DA69-DF38-46D2-BFFB-442532A5B602}" type="slidenum">
              <a:rPr lang="ru-RU"/>
              <a:pPr>
                <a:defRPr/>
              </a:pPr>
              <a:t>‹#›</a:t>
            </a:fld>
            <a:endParaRPr lang="ru-RU"/>
          </a:p>
        </p:txBody>
      </p:sp>
      <p:grpSp>
        <p:nvGrpSpPr>
          <p:cNvPr id="1033" name="Группа 1"/>
          <p:cNvGrpSpPr>
            <a:grpSpLocks/>
          </p:cNvGrpSpPr>
          <p:nvPr/>
        </p:nvGrpSpPr>
        <p:grpSpPr bwMode="auto">
          <a:xfrm>
            <a:off x="-19050" y="203200"/>
            <a:ext cx="9180513" cy="647700"/>
            <a:chOff x="-19045" y="216550"/>
            <a:chExt cx="9180548" cy="649224"/>
          </a:xfrm>
        </p:grpSpPr>
        <p:sp>
          <p:nvSpPr>
            <p:cNvPr id="12" name="Полилиния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3" name="Полилиния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5" r:id="rId9"/>
    <p:sldLayoutId id="2147483693" r:id="rId10"/>
    <p:sldLayoutId id="2147483694"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hozir.org/vatanimiz-xalqlarining-ajnabiy-bosqinchilarga-qarshi-ozodlik-k.html" TargetMode="External"/><Relationship Id="rId2" Type="http://schemas.openxmlformats.org/officeDocument/2006/relationships/hyperlink" Target="http://hozir.org/orta-osiyo-xalqlarining-eron-ahamoniylariga-qarshi-ozodlik-kur.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hozir.org/tashqi-reklamani-joylashtirish-uchun-ruhsat-guvohnomasini-beri.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hozir.org/1-orta-asrlar-tarixi-qaysi-asrlarni-oz-ichiga-oladi-a-v-xi-asr.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hozir.org/abu-ali-ibn-sino-v2.html" TargetMode="External"/><Relationship Id="rId2" Type="http://schemas.openxmlformats.org/officeDocument/2006/relationships/hyperlink" Target="http://hozir.org/xalqaro-ishlab-chiqarish.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hozir.org/fizik-bilimdon-tanlovining-senareysi.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hozir.org/umumiy-harbiy-majburiyat-va-harbiy-xizmat.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hozir.org/shodiyona-qoshigi-sadolari-ostida-raqs-ijro-etiladi-songida-da.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C:\Users\Латыпов\Desktop\gerb.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3313" y="0"/>
            <a:ext cx="4500562"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Прямоугольник 6"/>
          <p:cNvSpPr/>
          <p:nvPr/>
        </p:nvSpPr>
        <p:spPr>
          <a:xfrm>
            <a:off x="0" y="5214938"/>
            <a:ext cx="9144000" cy="1643062"/>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p>
        </p:txBody>
      </p:sp>
      <p:pic>
        <p:nvPicPr>
          <p:cNvPr id="3076" name="Picture 4" descr="C:\Users\Латыпов\Pictures\Колонна.jpg"/>
          <p:cNvPicPr>
            <a:picLocks noChangeAspect="1" noChangeArrowheads="1"/>
          </p:cNvPicPr>
          <p:nvPr/>
        </p:nvPicPr>
        <p:blipFill>
          <a:blip r:embed="rId4">
            <a:extLst>
              <a:ext uri="{28A0092B-C50C-407E-A947-70E740481C1C}">
                <a14:useLocalDpi xmlns:a14="http://schemas.microsoft.com/office/drawing/2010/main" val="0"/>
              </a:ext>
            </a:extLst>
          </a:blip>
          <a:srcRect r="55859"/>
          <a:stretch>
            <a:fillRect/>
          </a:stretch>
        </p:blipFill>
        <p:spPr bwMode="auto">
          <a:xfrm>
            <a:off x="0" y="642938"/>
            <a:ext cx="26908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Номер слайда 5"/>
          <p:cNvSpPr>
            <a:spLocks noGrp="1"/>
          </p:cNvSpPr>
          <p:nvPr>
            <p:ph type="sldNum" sz="quarter" idx="12"/>
          </p:nvPr>
        </p:nvSpPr>
        <p:spPr bwMode="auto">
          <a:xfrm>
            <a:off x="7924800" y="6427788"/>
            <a:ext cx="762000" cy="365125"/>
          </a:xfrm>
          <a:ln>
            <a:miter lim="800000"/>
            <a:headEnd/>
            <a:tailEnd/>
          </a:ln>
        </p:spPr>
        <p:txBody>
          <a:bodyPr/>
          <a:lstStyle/>
          <a:p>
            <a:pPr>
              <a:defRPr/>
            </a:pPr>
            <a:fld id="{D7C8EBD8-C3D4-47A9-B4AF-805998DBCCE7}" type="slidenum">
              <a:rPr lang="en-US">
                <a:latin typeface="Times New Roman" pitchFamily="18" charset="0"/>
                <a:cs typeface="Times New Roman" pitchFamily="18" charset="0"/>
              </a:rPr>
              <a:pPr>
                <a:defRPr/>
              </a:pPr>
              <a:t>1</a:t>
            </a:fld>
            <a:endParaRPr lang="en-US">
              <a:latin typeface="Times New Roman" pitchFamily="18" charset="0"/>
              <a:cs typeface="Times New Roman" pitchFamily="18" charset="0"/>
            </a:endParaRPr>
          </a:p>
        </p:txBody>
      </p:sp>
      <p:sp>
        <p:nvSpPr>
          <p:cNvPr id="10" name="Прямоугольник 9"/>
          <p:cNvSpPr/>
          <p:nvPr/>
        </p:nvSpPr>
        <p:spPr>
          <a:xfrm>
            <a:off x="1798633" y="1772816"/>
            <a:ext cx="7056784" cy="1569660"/>
          </a:xfrm>
          <a:prstGeom prst="rect">
            <a:avLst/>
          </a:prstGeom>
          <a:noFill/>
        </p:spPr>
        <p:txBody>
          <a:bodyPr wrap="square">
            <a:spAutoFit/>
          </a:bodyPr>
          <a:lstStyle/>
          <a:p>
            <a:pPr algn="ctr" fontAlgn="auto">
              <a:spcBef>
                <a:spcPts val="0"/>
              </a:spcBef>
              <a:spcAft>
                <a:spcPts val="0"/>
              </a:spcAft>
              <a:defRPr/>
            </a:pPr>
            <a:r>
              <a:rPr lang="ru-RU"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18</a:t>
            </a: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-MAVZU</a:t>
            </a:r>
            <a:r>
              <a:rPr lang="en-US"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a:t>
            </a:r>
            <a:r>
              <a:rPr lang="en-US" sz="3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ARAB XALIFALIGI DAVRIDA MOVARAUNNAXR VA XUROSON.</a:t>
            </a:r>
            <a:endParaRPr lang="ru-RU" sz="3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14" name="Прямоугольник 13"/>
          <p:cNvSpPr/>
          <p:nvPr/>
        </p:nvSpPr>
        <p:spPr>
          <a:xfrm>
            <a:off x="3821836" y="5759470"/>
            <a:ext cx="4454810" cy="553998"/>
          </a:xfrm>
          <a:prstGeom prst="rect">
            <a:avLst/>
          </a:prstGeom>
          <a:noFill/>
        </p:spPr>
        <p:txBody>
          <a:bodyPr wrap="none">
            <a:spAutoFit/>
          </a:bodyPr>
          <a:lstStyle/>
          <a:p>
            <a:pPr algn="ctr" fontAlgn="auto">
              <a:spcBef>
                <a:spcPts val="0"/>
              </a:spcBef>
              <a:spcAft>
                <a:spcPts val="0"/>
              </a:spcAft>
              <a:defRPr/>
            </a:pPr>
            <a:r>
              <a:rPr lang="uz-Latn-UZ" sz="3000" b="1" i="1" dirty="0" smtClean="0">
                <a:ln w="1905"/>
                <a:effectLst>
                  <a:innerShdw blurRad="69850" dist="43180" dir="5400000">
                    <a:srgbClr val="000000">
                      <a:alpha val="65000"/>
                    </a:srgbClr>
                  </a:innerShdw>
                </a:effectLst>
                <a:latin typeface="+mn-lt"/>
              </a:rPr>
              <a:t>Ma’ruzachi: B.S.Nazirov</a:t>
            </a:r>
            <a:endParaRPr lang="ru-RU" sz="2000" b="1" i="1" dirty="0">
              <a:ln w="1905"/>
              <a:effectLst>
                <a:innerShdw blurRad="69850" dist="43180" dir="5400000">
                  <a:srgbClr val="000000">
                    <a:alpha val="65000"/>
                  </a:srgbClr>
                </a:innerShdw>
              </a:effectLst>
              <a:latin typeface="Times New Roman" pitchFamily="18" charset="0"/>
              <a:cs typeface="Times New Roman" pitchFamily="18" charset="0"/>
            </a:endParaRPr>
          </a:p>
        </p:txBody>
      </p:sp>
      <p:sp>
        <p:nvSpPr>
          <p:cNvPr id="3081" name="WordArt 12"/>
          <p:cNvSpPr>
            <a:spLocks noChangeArrowheads="1" noChangeShapeType="1" noTextEdit="1"/>
          </p:cNvSpPr>
          <p:nvPr/>
        </p:nvSpPr>
        <p:spPr bwMode="auto">
          <a:xfrm>
            <a:off x="3419475" y="2205038"/>
            <a:ext cx="5113338" cy="2232025"/>
          </a:xfrm>
          <a:prstGeom prst="rect">
            <a:avLst/>
          </a:prstGeom>
        </p:spPr>
        <p:txBody>
          <a:bodyPr wrap="none" fromWordArt="1">
            <a:prstTxWarp prst="textPlain">
              <a:avLst>
                <a:gd name="adj" fmla="val 50000"/>
              </a:avLst>
            </a:prstTxWarp>
          </a:bodyPr>
          <a:lstStyle/>
          <a:p>
            <a:pPr algn="ctr"/>
            <a:endParaRPr lang="ru-RU" sz="3600" kern="10" dirty="0">
              <a:ln w="12700">
                <a:solidFill>
                  <a:srgbClr val="CC99FF"/>
                </a:solidFill>
                <a:round/>
                <a:headEnd/>
                <a:tailEnd/>
              </a:ln>
              <a:solidFill>
                <a:srgbClr val="0000FF"/>
              </a:solidFill>
              <a:effectLst>
                <a:outerShdw dist="45791" dir="2021404" algn="ctr" rotWithShape="0">
                  <a:srgbClr val="9999FF"/>
                </a:outerShdw>
              </a:effectLst>
              <a:latin typeface="Arial"/>
              <a:cs typeface="Aria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charset="0"/>
            </a:endParaRPr>
          </a:p>
        </p:txBody>
      </p:sp>
      <p:sp>
        <p:nvSpPr>
          <p:cNvPr id="19459" name="Прямоугольник 1"/>
          <p:cNvSpPr>
            <a:spLocks noChangeArrowheads="1"/>
          </p:cNvSpPr>
          <p:nvPr/>
        </p:nvSpPr>
        <p:spPr bwMode="auto">
          <a:xfrm>
            <a:off x="0" y="333375"/>
            <a:ext cx="9144000" cy="6186488"/>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600" b="1">
                <a:solidFill>
                  <a:srgbClr val="7030A0"/>
                </a:solidFill>
                <a:latin typeface="Times New Roman" pitchFamily="18" charset="0"/>
                <a:cs typeface="Times New Roman" pitchFamily="18" charset="0"/>
              </a:rPr>
              <a:t>	Xalifa </a:t>
            </a:r>
            <a:r>
              <a:rPr lang="en-US" altLang="ru-RU" sz="3600" b="1">
                <a:solidFill>
                  <a:srgbClr val="0000FF"/>
                </a:solidFill>
                <a:latin typeface="Times New Roman" pitchFamily="18" charset="0"/>
                <a:cs typeface="Times New Roman" pitchFamily="18" charset="0"/>
              </a:rPr>
              <a:t>Abdulmalik ibn Marvon (685-705)</a:t>
            </a:r>
            <a:r>
              <a:rPr lang="en-US" altLang="ru-RU" sz="3600" b="1">
                <a:solidFill>
                  <a:srgbClr val="7030A0"/>
                </a:solidFill>
                <a:latin typeface="Times New Roman" pitchFamily="18" charset="0"/>
                <a:cs typeface="Times New Roman" pitchFamily="18" charset="0"/>
              </a:rPr>
              <a:t> davrida ichki nizolarga chek qo‘yilgandan so‘nggina arab siyosiy arboblari va zodagonlari Movarounnahrga </a:t>
            </a:r>
            <a:r>
              <a:rPr lang="en-US" altLang="ru-RU" sz="3600" b="1">
                <a:solidFill>
                  <a:srgbClr val="0000FF"/>
                </a:solidFill>
                <a:latin typeface="Times New Roman" pitchFamily="18" charset="0"/>
                <a:cs typeface="Times New Roman" pitchFamily="18" charset="0"/>
              </a:rPr>
              <a:t>haqiqiy yurish qilish vaqti keldi</a:t>
            </a:r>
            <a:r>
              <a:rPr lang="en-US" altLang="ru-RU" sz="3600" b="1">
                <a:solidFill>
                  <a:srgbClr val="7030A0"/>
                </a:solidFill>
                <a:latin typeface="Times New Roman" pitchFamily="18" charset="0"/>
                <a:cs typeface="Times New Roman" pitchFamily="18" charset="0"/>
              </a:rPr>
              <a:t> deb topdilar. Yangi tayin etilgan Xuroson noibi </a:t>
            </a:r>
            <a:r>
              <a:rPr lang="en-US" altLang="ru-RU" sz="3600" b="1">
                <a:solidFill>
                  <a:srgbClr val="FF0000"/>
                </a:solidFill>
                <a:latin typeface="Times New Roman" pitchFamily="18" charset="0"/>
                <a:cs typeface="Times New Roman" pitchFamily="18" charset="0"/>
              </a:rPr>
              <a:t>Qutayba ibn Muslim</a:t>
            </a:r>
            <a:r>
              <a:rPr lang="en-US" altLang="ru-RU" sz="3600" b="1">
                <a:solidFill>
                  <a:srgbClr val="7030A0"/>
                </a:solidFill>
                <a:latin typeface="Times New Roman" pitchFamily="18" charset="0"/>
                <a:cs typeface="Times New Roman" pitchFamily="18" charset="0"/>
              </a:rPr>
              <a:t>ga </a:t>
            </a:r>
            <a:r>
              <a:rPr lang="en-US" altLang="ru-RU" sz="3600" b="1">
                <a:solidFill>
                  <a:srgbClr val="FF0000"/>
                </a:solidFill>
                <a:latin typeface="Times New Roman" pitchFamily="18" charset="0"/>
                <a:cs typeface="Times New Roman" pitchFamily="18" charset="0"/>
              </a:rPr>
              <a:t>Iroq noibi al-Hajjoj</a:t>
            </a:r>
            <a:r>
              <a:rPr lang="en-US" altLang="ru-RU" sz="3600" b="1">
                <a:solidFill>
                  <a:srgbClr val="7030A0"/>
                </a:solidFill>
                <a:latin typeface="Times New Roman" pitchFamily="18" charset="0"/>
                <a:cs typeface="Times New Roman" pitchFamily="18" charset="0"/>
              </a:rPr>
              <a:t> Movarounnahrni butkul egallashni va qat’iyat bilan harakat qilishni topshiradi. Arab bosqinchiligining </a:t>
            </a:r>
            <a:r>
              <a:rPr lang="en-US" altLang="ru-RU" sz="3600" b="1" u="sng">
                <a:solidFill>
                  <a:srgbClr val="7030A0"/>
                </a:solidFill>
                <a:latin typeface="Times New Roman" pitchFamily="18" charset="0"/>
                <a:cs typeface="Times New Roman" pitchFamily="18" charset="0"/>
              </a:rPr>
              <a:t>ikkinchi davri</a:t>
            </a:r>
            <a:r>
              <a:rPr lang="en-US" altLang="ru-RU" sz="3600" b="1">
                <a:solidFill>
                  <a:srgbClr val="7030A0"/>
                </a:solidFill>
                <a:latin typeface="Times New Roman" pitchFamily="18" charset="0"/>
                <a:cs typeface="Times New Roman" pitchFamily="18" charset="0"/>
              </a:rPr>
              <a:t>, ya’ni, </a:t>
            </a:r>
            <a:r>
              <a:rPr lang="en-US" altLang="ru-RU" sz="3600" b="1">
                <a:solidFill>
                  <a:srgbClr val="FF0000"/>
                </a:solidFill>
                <a:latin typeface="Times New Roman" pitchFamily="18" charset="0"/>
                <a:cs typeface="Times New Roman" pitchFamily="18" charset="0"/>
              </a:rPr>
              <a:t>Movarounnahr erlarini xalifalikka butunlay qo‘shib olish boshlanadi.</a:t>
            </a:r>
            <a:endParaRPr lang="en-US" altLang="ru-RU" sz="3600" b="1" i="1">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16280099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charset="0"/>
            </a:endParaRPr>
          </a:p>
        </p:txBody>
      </p:sp>
      <p:sp>
        <p:nvSpPr>
          <p:cNvPr id="20483" name="Прямоугольник 1"/>
          <p:cNvSpPr>
            <a:spLocks noChangeArrowheads="1"/>
          </p:cNvSpPr>
          <p:nvPr/>
        </p:nvSpPr>
        <p:spPr bwMode="auto">
          <a:xfrm>
            <a:off x="76200" y="209550"/>
            <a:ext cx="8928100" cy="6556375"/>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2800" b="1">
                <a:solidFill>
                  <a:schemeClr val="tx1"/>
                </a:solidFill>
                <a:latin typeface="Times New Roman" pitchFamily="18" charset="0"/>
                <a:cs typeface="Times New Roman" pitchFamily="18" charset="0"/>
              </a:rPr>
              <a:t>	O‘rta Osiyodagi siyosiy parokandalik va kichik davlatlarning bir-birlari bilan tez-tez nizolarga borib turishi Qutaybaga qo‘l keldi. O‘z harbiy yurishlarini Qutayba </a:t>
            </a:r>
            <a:r>
              <a:rPr lang="en-US" altLang="ru-RU" sz="2800" b="1">
                <a:solidFill>
                  <a:srgbClr val="FF0000"/>
                </a:solidFill>
                <a:latin typeface="Times New Roman" pitchFamily="18" charset="0"/>
                <a:cs typeface="Times New Roman" pitchFamily="18" charset="0"/>
              </a:rPr>
              <a:t>705 yil Balx viloyatini bosib olish bilan boshladi.</a:t>
            </a:r>
            <a:r>
              <a:rPr lang="en-US" altLang="ru-RU" sz="2800" b="1">
                <a:solidFill>
                  <a:schemeClr val="tx1"/>
                </a:solidFill>
                <a:latin typeface="Times New Roman" pitchFamily="18" charset="0"/>
                <a:cs typeface="Times New Roman" pitchFamily="18" charset="0"/>
              </a:rPr>
              <a:t> Balxdan tashqari Qutaybaga </a:t>
            </a:r>
            <a:r>
              <a:rPr lang="en-US" altLang="ru-RU" sz="2800" b="1">
                <a:solidFill>
                  <a:srgbClr val="0000FF"/>
                </a:solidFill>
                <a:latin typeface="Times New Roman" pitchFamily="18" charset="0"/>
                <a:cs typeface="Times New Roman" pitchFamily="18" charset="0"/>
              </a:rPr>
              <a:t>Chag‘oniyon, SHuman va O‘rta Osiyoning janubidagi kichik viloyatlar</a:t>
            </a:r>
            <a:r>
              <a:rPr lang="en-US" altLang="ru-RU" sz="2800" b="1">
                <a:solidFill>
                  <a:schemeClr val="tx1"/>
                </a:solidFill>
                <a:latin typeface="Times New Roman" pitchFamily="18" charset="0"/>
                <a:cs typeface="Times New Roman" pitchFamily="18" charset="0"/>
              </a:rPr>
              <a:t> bo‘ysunadi. </a:t>
            </a:r>
            <a:r>
              <a:rPr lang="en-US" altLang="ru-RU" sz="2800" b="1">
                <a:solidFill>
                  <a:srgbClr val="0000FF"/>
                </a:solidFill>
                <a:latin typeface="Times New Roman" pitchFamily="18" charset="0"/>
                <a:cs typeface="Times New Roman" pitchFamily="18" charset="0"/>
              </a:rPr>
              <a:t>Chag‘oniyon hokimi Tish</a:t>
            </a:r>
            <a:r>
              <a:rPr lang="en-US" altLang="ru-RU" sz="2800" b="1">
                <a:solidFill>
                  <a:schemeClr val="tx1"/>
                </a:solidFill>
                <a:latin typeface="Times New Roman" pitchFamily="18" charset="0"/>
                <a:cs typeface="Times New Roman" pitchFamily="18" charset="0"/>
              </a:rPr>
              <a:t> arablar tomoniga o‘tib ketadi.</a:t>
            </a:r>
          </a:p>
          <a:p>
            <a:pPr algn="just" eaLnBrk="1" hangingPunct="1">
              <a:spcBef>
                <a:spcPct val="0"/>
              </a:spcBef>
              <a:buClrTx/>
              <a:buSzTx/>
              <a:buFontTx/>
              <a:buNone/>
            </a:pPr>
            <a:r>
              <a:rPr lang="en-US" altLang="ru-RU" sz="2800" b="1">
                <a:solidFill>
                  <a:schemeClr val="tx1"/>
                </a:solidFill>
                <a:latin typeface="Times New Roman" pitchFamily="18" charset="0"/>
                <a:cs typeface="Times New Roman" pitchFamily="18" charset="0"/>
              </a:rPr>
              <a:t>	</a:t>
            </a:r>
            <a:r>
              <a:rPr lang="en-US" altLang="ru-RU" sz="2800" b="1">
                <a:solidFill>
                  <a:srgbClr val="0000FF"/>
                </a:solidFill>
                <a:latin typeface="Times New Roman" pitchFamily="18" charset="0"/>
                <a:cs typeface="Times New Roman" pitchFamily="18" charset="0"/>
              </a:rPr>
              <a:t>710-712 yillarda Xorazmshoh</a:t>
            </a:r>
            <a:r>
              <a:rPr lang="en-US" altLang="ru-RU" sz="2800" b="1">
                <a:solidFill>
                  <a:schemeClr val="tx1"/>
                </a:solidFill>
                <a:latin typeface="Times New Roman" pitchFamily="18" charset="0"/>
                <a:cs typeface="Times New Roman" pitchFamily="18" charset="0"/>
              </a:rPr>
              <a:t> Qutayba bilan tinchlik sulhini tuzib, unga </a:t>
            </a:r>
            <a:r>
              <a:rPr lang="en-US" altLang="ru-RU" sz="2800" b="1">
                <a:solidFill>
                  <a:srgbClr val="0000FF"/>
                </a:solidFill>
                <a:latin typeface="Times New Roman" pitchFamily="18" charset="0"/>
                <a:cs typeface="Times New Roman" pitchFamily="18" charset="0"/>
              </a:rPr>
              <a:t>10000 qoramol</a:t>
            </a:r>
            <a:r>
              <a:rPr lang="en-US" altLang="ru-RU" sz="2800" b="1">
                <a:solidFill>
                  <a:schemeClr val="tx1"/>
                </a:solidFill>
                <a:latin typeface="Times New Roman" pitchFamily="18" charset="0"/>
                <a:cs typeface="Times New Roman" pitchFamily="18" charset="0"/>
              </a:rPr>
              <a:t> miqdorida boj to‘laydi. Xorazm shu bilan o‘z mustaqilligini yo‘qotib arablar hokimiyatini tan oladi. Qutayba esa </a:t>
            </a:r>
            <a:r>
              <a:rPr lang="en-US" altLang="ru-RU" sz="2800" b="1" u="sng">
                <a:solidFill>
                  <a:srgbClr val="0000FF"/>
                </a:solidFill>
                <a:latin typeface="Times New Roman" pitchFamily="18" charset="0"/>
                <a:cs typeface="Times New Roman" pitchFamily="18" charset="0"/>
              </a:rPr>
              <a:t>o‘z qo‘shini</a:t>
            </a:r>
            <a:r>
              <a:rPr lang="en-US" altLang="ru-RU" sz="2800" b="1">
                <a:solidFill>
                  <a:schemeClr val="tx1"/>
                </a:solidFill>
                <a:latin typeface="Times New Roman" pitchFamily="18" charset="0"/>
                <a:cs typeface="Times New Roman" pitchFamily="18" charset="0"/>
              </a:rPr>
              <a:t> hamda </a:t>
            </a:r>
            <a:r>
              <a:rPr lang="en-US" altLang="ru-RU" sz="2800" b="1">
                <a:solidFill>
                  <a:srgbClr val="0000FF"/>
                </a:solidFill>
                <a:latin typeface="Times New Roman" pitchFamily="18" charset="0"/>
                <a:cs typeface="Times New Roman" pitchFamily="18" charset="0"/>
              </a:rPr>
              <a:t>Xorazmshoh</a:t>
            </a:r>
            <a:r>
              <a:rPr lang="en-US" altLang="ru-RU" sz="2800" b="1">
                <a:solidFill>
                  <a:schemeClr val="tx1"/>
                </a:solidFill>
                <a:latin typeface="Times New Roman" pitchFamily="18" charset="0"/>
                <a:cs typeface="Times New Roman" pitchFamily="18" charset="0"/>
              </a:rPr>
              <a:t> va </a:t>
            </a:r>
            <a:r>
              <a:rPr lang="en-US" altLang="ru-RU" sz="2800" b="1">
                <a:solidFill>
                  <a:srgbClr val="0000FF"/>
                </a:solidFill>
                <a:latin typeface="Times New Roman" pitchFamily="18" charset="0"/>
                <a:cs typeface="Times New Roman" pitchFamily="18" charset="0"/>
              </a:rPr>
              <a:t>Buxorxudod</a:t>
            </a:r>
            <a:r>
              <a:rPr lang="en-US" altLang="ru-RU" sz="2800" b="1">
                <a:solidFill>
                  <a:schemeClr val="tx1"/>
                </a:solidFill>
                <a:latin typeface="Times New Roman" pitchFamily="18" charset="0"/>
                <a:cs typeface="Times New Roman" pitchFamily="18" charset="0"/>
              </a:rPr>
              <a:t> qo‘shinlari bilan birgalikda Samarqandga yo‘l oladi hamda qattiq urushlardan so‘ng </a:t>
            </a:r>
            <a:r>
              <a:rPr lang="en-US" altLang="ru-RU" sz="2800" b="1">
                <a:solidFill>
                  <a:srgbClr val="0000FF"/>
                </a:solidFill>
                <a:latin typeface="Times New Roman" pitchFamily="18" charset="0"/>
                <a:cs typeface="Times New Roman" pitchFamily="18" charset="0"/>
              </a:rPr>
              <a:t>712 yilda</a:t>
            </a:r>
            <a:r>
              <a:rPr lang="en-US" altLang="ru-RU" sz="2800" b="1">
                <a:solidFill>
                  <a:schemeClr val="tx1"/>
                </a:solidFill>
                <a:latin typeface="Times New Roman" pitchFamily="18" charset="0"/>
                <a:cs typeface="Times New Roman" pitchFamily="18" charset="0"/>
              </a:rPr>
              <a:t> Samarqandni egallaydi.</a:t>
            </a:r>
          </a:p>
          <a:p>
            <a:pPr algn="just" eaLnBrk="1" hangingPunct="1">
              <a:spcBef>
                <a:spcPct val="0"/>
              </a:spcBef>
              <a:buClrTx/>
              <a:buSzTx/>
              <a:buFontTx/>
              <a:buNone/>
            </a:pPr>
            <a:endParaRPr lang="ru-RU" altLang="ru-RU" sz="28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8827953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endParaRPr lang="ru-RU"/>
          </a:p>
        </p:txBody>
      </p:sp>
      <p:sp>
        <p:nvSpPr>
          <p:cNvPr id="21507" name="Объект 2"/>
          <p:cNvSpPr>
            <a:spLocks noGrp="1"/>
          </p:cNvSpPr>
          <p:nvPr>
            <p:ph idx="1"/>
          </p:nvPr>
        </p:nvSpPr>
        <p:spPr/>
        <p:txBody>
          <a:bodyPr/>
          <a:lstStyle/>
          <a:p>
            <a:endParaRPr lang="ru-RU" altLang="ru-RU"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4392612"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4150"/>
            <a:ext cx="4392613"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29000"/>
            <a:ext cx="43926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3721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3"/>
          <p:cNvSpPr>
            <a:spLocks noGrp="1" noChangeArrowheads="1"/>
          </p:cNvSpPr>
          <p:nvPr>
            <p:ph sz="quarter" idx="1"/>
          </p:nvPr>
        </p:nvSpPr>
        <p:spPr>
          <a:xfrm>
            <a:off x="250825" y="260350"/>
            <a:ext cx="8642350" cy="6337300"/>
          </a:xfrm>
        </p:spPr>
        <p:txBody>
          <a:bodyPr/>
          <a:lstStyle/>
          <a:p>
            <a:pPr>
              <a:lnSpc>
                <a:spcPct val="80000"/>
              </a:lnSpc>
            </a:pPr>
            <a:r>
              <a:rPr lang="ru-RU" altLang="ru-RU" smtClean="0"/>
              <a:t>Масалан, араб  лашкарбошилари Зиёд бин Абу Суфиённинг 666 йилда Марвга юриши, 670 йилда  унинг угли Убайдулла ибн Зиёднинг Амудан утиб Пойканд, Ромитон ерларини эгаллаши, сунгра Бухоро хукмдорини енгиб уз фойдасига сулх тузиб, катта хазина, бойликларни кулга киритиши ва нихоят, 675-676 йилларда Саид ибн Усмоннинг  янгидан Бухоро ва Самарканд  томон кушин тортиб келиши ва махаллий  хукмдорларни  енгиб, катта бойлик ва куп сонли асирлар билан Арабистонга кайтиб кетиши-булар Урта Осиё худудларини эгаллаш борасидаги  дастлабки уринишлар эди. </a:t>
            </a:r>
          </a:p>
        </p:txBody>
      </p:sp>
    </p:spTree>
    <p:extLst>
      <p:ext uri="{BB962C8B-B14F-4D97-AF65-F5344CB8AC3E}">
        <p14:creationId xmlns:p14="http://schemas.microsoft.com/office/powerpoint/2010/main" val="845805863"/>
      </p:ext>
    </p:extLst>
  </p:cSld>
  <p:clrMapOvr>
    <a:masterClrMapping/>
  </p:clrMapOvr>
  <p:transition spd="med">
    <p:pull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20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8" name="Rectangle 8"/>
          <p:cNvSpPr>
            <a:spLocks noGrp="1" noChangeArrowheads="1"/>
          </p:cNvSpPr>
          <p:nvPr>
            <p:ph type="ctrTitle"/>
          </p:nvPr>
        </p:nvSpPr>
        <p:spPr>
          <a:xfrm>
            <a:off x="4644008" y="332656"/>
            <a:ext cx="4180582" cy="3427412"/>
          </a:xfrm>
        </p:spPr>
        <p:txBody>
          <a:bodyPr>
            <a:normAutofit fontScale="90000"/>
          </a:bodyPr>
          <a:lstStyle/>
          <a:p>
            <a:pPr algn="just" fontAlgn="auto">
              <a:spcAft>
                <a:spcPts val="0"/>
              </a:spcAft>
              <a:defRPr/>
            </a:pPr>
            <a:r>
              <a:rPr lang="ru-RU" sz="2400" dirty="0" err="1"/>
              <a:t>Улкамизни</a:t>
            </a:r>
            <a:r>
              <a:rPr lang="ru-RU" sz="2400" dirty="0"/>
              <a:t> </a:t>
            </a:r>
            <a:r>
              <a:rPr lang="ru-RU" sz="2400" dirty="0" err="1"/>
              <a:t>босиб</a:t>
            </a:r>
            <a:r>
              <a:rPr lang="ru-RU" sz="2400" dirty="0"/>
              <a:t> </a:t>
            </a:r>
            <a:r>
              <a:rPr lang="ru-RU" sz="2400" dirty="0" err="1"/>
              <a:t>олишнинг</a:t>
            </a:r>
            <a:r>
              <a:rPr lang="ru-RU" sz="2400" dirty="0"/>
              <a:t> </a:t>
            </a:r>
            <a:r>
              <a:rPr lang="ru-RU" sz="2400" dirty="0" err="1"/>
              <a:t>иккинчи</a:t>
            </a:r>
            <a:r>
              <a:rPr lang="ru-RU" sz="2400" dirty="0"/>
              <a:t>, хал </a:t>
            </a:r>
            <a:r>
              <a:rPr lang="ru-RU" sz="2400" dirty="0" err="1"/>
              <a:t>килувчи</a:t>
            </a:r>
            <a:r>
              <a:rPr lang="ru-RU" sz="2400" dirty="0"/>
              <a:t> </a:t>
            </a:r>
            <a:r>
              <a:rPr lang="ru-RU" sz="2400" dirty="0" err="1"/>
              <a:t>боскичи</a:t>
            </a:r>
            <a:r>
              <a:rPr lang="ru-RU" sz="2400" dirty="0"/>
              <a:t> </a:t>
            </a:r>
            <a:r>
              <a:rPr sz="2400" dirty="0"/>
              <a:t>VIII</a:t>
            </a:r>
            <a:r>
              <a:rPr lang="ru-RU" sz="2400" dirty="0"/>
              <a:t>  </a:t>
            </a:r>
            <a:r>
              <a:rPr lang="ru-RU" sz="2400" dirty="0" err="1"/>
              <a:t>асрнинг</a:t>
            </a:r>
            <a:r>
              <a:rPr lang="ru-RU" sz="2400" dirty="0"/>
              <a:t> </a:t>
            </a:r>
            <a:r>
              <a:rPr lang="ru-RU" sz="2400" dirty="0" err="1"/>
              <a:t>биринчи</a:t>
            </a:r>
            <a:r>
              <a:rPr lang="ru-RU" sz="2400" dirty="0"/>
              <a:t> </a:t>
            </a:r>
            <a:r>
              <a:rPr lang="ru-RU" sz="2400" dirty="0" err="1"/>
              <a:t>чорагига</a:t>
            </a:r>
            <a:r>
              <a:rPr lang="ru-RU" sz="2400" dirty="0"/>
              <a:t> </a:t>
            </a:r>
            <a:r>
              <a:rPr lang="ru-RU" sz="2400" dirty="0" err="1"/>
              <a:t>тугри</a:t>
            </a:r>
            <a:r>
              <a:rPr lang="ru-RU" sz="2400" dirty="0"/>
              <a:t> </a:t>
            </a:r>
            <a:r>
              <a:rPr lang="ru-RU" sz="2400" dirty="0" err="1"/>
              <a:t>келади</a:t>
            </a:r>
            <a:r>
              <a:rPr lang="ru-RU" sz="2400" dirty="0"/>
              <a:t>. </a:t>
            </a:r>
            <a:r>
              <a:rPr lang="ru-RU" sz="2400" dirty="0" err="1"/>
              <a:t>Хусусан</a:t>
            </a:r>
            <a:r>
              <a:rPr lang="ru-RU" sz="2400" dirty="0"/>
              <a:t>, 704 </a:t>
            </a:r>
            <a:r>
              <a:rPr lang="ru-RU" sz="2400" dirty="0" err="1"/>
              <a:t>йилда</a:t>
            </a:r>
            <a:r>
              <a:rPr lang="ru-RU" sz="2400" dirty="0"/>
              <a:t> </a:t>
            </a:r>
            <a:r>
              <a:rPr lang="ru-RU" sz="2400" dirty="0" err="1"/>
              <a:t>Кутайба</a:t>
            </a:r>
            <a:r>
              <a:rPr lang="ru-RU" sz="2400" dirty="0"/>
              <a:t> ибн </a:t>
            </a:r>
            <a:r>
              <a:rPr lang="ru-RU" sz="2400" dirty="0" err="1"/>
              <a:t>Муслимнинг</a:t>
            </a:r>
            <a:r>
              <a:rPr lang="ru-RU" sz="2400" dirty="0"/>
              <a:t> </a:t>
            </a:r>
            <a:r>
              <a:rPr lang="ru-RU" sz="2400" dirty="0" err="1"/>
              <a:t>Хуросон</a:t>
            </a:r>
            <a:r>
              <a:rPr lang="ru-RU" sz="2400" dirty="0"/>
              <a:t> </a:t>
            </a:r>
            <a:r>
              <a:rPr lang="ru-RU" sz="2400" dirty="0" err="1"/>
              <a:t>ноиби</a:t>
            </a:r>
            <a:r>
              <a:rPr lang="ru-RU" sz="2400" dirty="0"/>
              <a:t> </a:t>
            </a:r>
            <a:r>
              <a:rPr lang="ru-RU" sz="2400" dirty="0" err="1"/>
              <a:t>этиб</a:t>
            </a:r>
            <a:r>
              <a:rPr lang="ru-RU" sz="2400" dirty="0"/>
              <a:t> </a:t>
            </a:r>
            <a:r>
              <a:rPr lang="ru-RU" sz="2400" dirty="0" err="1"/>
              <a:t>тайинланиши</a:t>
            </a:r>
            <a:r>
              <a:rPr lang="ru-RU" sz="2400" dirty="0"/>
              <a:t> </a:t>
            </a:r>
            <a:r>
              <a:rPr lang="ru-RU" sz="2400" dirty="0" err="1"/>
              <a:t>билан</a:t>
            </a:r>
            <a:r>
              <a:rPr lang="ru-RU" sz="2400" dirty="0"/>
              <a:t>  </a:t>
            </a:r>
            <a:r>
              <a:rPr lang="ru-RU" sz="2400" dirty="0" err="1"/>
              <a:t>унинг</a:t>
            </a:r>
            <a:r>
              <a:rPr lang="ru-RU" sz="2400" dirty="0"/>
              <a:t> </a:t>
            </a:r>
            <a:r>
              <a:rPr lang="ru-RU" sz="2400" dirty="0" err="1"/>
              <a:t>зиммасига</a:t>
            </a:r>
            <a:r>
              <a:rPr lang="ru-RU" sz="2400" dirty="0"/>
              <a:t> </a:t>
            </a:r>
            <a:r>
              <a:rPr lang="ru-RU" sz="2400" dirty="0" err="1"/>
              <a:t>бутун</a:t>
            </a:r>
            <a:r>
              <a:rPr lang="ru-RU" sz="2400" dirty="0"/>
              <a:t> </a:t>
            </a:r>
            <a:r>
              <a:rPr lang="ru-RU" sz="2400" dirty="0" err="1"/>
              <a:t>Урта</a:t>
            </a:r>
            <a:r>
              <a:rPr lang="ru-RU" sz="2400" dirty="0"/>
              <a:t> </a:t>
            </a:r>
            <a:r>
              <a:rPr lang="ru-RU" sz="2400" dirty="0" err="1"/>
              <a:t>Осиё</a:t>
            </a:r>
            <a:r>
              <a:rPr lang="ru-RU" sz="2400" dirty="0"/>
              <a:t> </a:t>
            </a:r>
            <a:r>
              <a:rPr lang="ru-RU" sz="2400" dirty="0" err="1"/>
              <a:t>худудларини</a:t>
            </a:r>
            <a:r>
              <a:rPr lang="ru-RU" sz="2400" dirty="0"/>
              <a:t> </a:t>
            </a:r>
            <a:r>
              <a:rPr lang="ru-RU" sz="2400" dirty="0" err="1"/>
              <a:t>узил-кесил</a:t>
            </a:r>
            <a:r>
              <a:rPr lang="ru-RU" sz="2400" dirty="0"/>
              <a:t> </a:t>
            </a:r>
            <a:r>
              <a:rPr lang="ru-RU" sz="2400" dirty="0" err="1"/>
              <a:t>босиб</a:t>
            </a:r>
            <a:r>
              <a:rPr lang="ru-RU" sz="2400" dirty="0"/>
              <a:t> </a:t>
            </a:r>
            <a:r>
              <a:rPr lang="ru-RU" sz="2400" dirty="0" err="1"/>
              <a:t>олиш</a:t>
            </a:r>
            <a:r>
              <a:rPr lang="ru-RU" sz="2400" dirty="0"/>
              <a:t> </a:t>
            </a:r>
            <a:r>
              <a:rPr lang="ru-RU" sz="2400" dirty="0" err="1"/>
              <a:t>вазифаси</a:t>
            </a:r>
            <a:r>
              <a:rPr lang="ru-RU" sz="2400" dirty="0"/>
              <a:t> </a:t>
            </a:r>
            <a:r>
              <a:rPr lang="ru-RU" sz="2400" dirty="0" err="1"/>
              <a:t>юкланади</a:t>
            </a:r>
            <a:r>
              <a:rPr lang="ru-RU" sz="2400" dirty="0"/>
              <a:t>. </a:t>
            </a:r>
            <a:r>
              <a:rPr lang="ru-RU" sz="2400" dirty="0" err="1"/>
              <a:t>Кутайба</a:t>
            </a:r>
            <a:r>
              <a:rPr lang="ru-RU" sz="2400" dirty="0"/>
              <a:t> </a:t>
            </a:r>
            <a:r>
              <a:rPr lang="ru-RU" sz="2400" dirty="0" err="1"/>
              <a:t>катта</a:t>
            </a:r>
            <a:r>
              <a:rPr lang="ru-RU" sz="2400" dirty="0"/>
              <a:t>  </a:t>
            </a:r>
            <a:r>
              <a:rPr lang="ru-RU" sz="2400" dirty="0" err="1"/>
              <a:t>тайёргарлик</a:t>
            </a:r>
            <a:r>
              <a:rPr lang="ru-RU" sz="2400" dirty="0"/>
              <a:t> </a:t>
            </a:r>
            <a:r>
              <a:rPr lang="ru-RU" sz="2400" dirty="0" err="1"/>
              <a:t>кургандан</a:t>
            </a:r>
            <a:r>
              <a:rPr lang="ru-RU" sz="2400" dirty="0"/>
              <a:t> </a:t>
            </a:r>
            <a:r>
              <a:rPr lang="ru-RU" sz="2400" dirty="0" err="1"/>
              <a:t>сунг</a:t>
            </a:r>
            <a:r>
              <a:rPr lang="ru-RU" sz="2400" dirty="0"/>
              <a:t> 706 </a:t>
            </a:r>
            <a:r>
              <a:rPr lang="ru-RU" sz="2400" dirty="0" err="1"/>
              <a:t>йилда</a:t>
            </a:r>
            <a:r>
              <a:rPr lang="ru-RU" sz="2400" dirty="0"/>
              <a:t> </a:t>
            </a:r>
            <a:r>
              <a:rPr lang="ru-RU" sz="2400" dirty="0" err="1"/>
              <a:t>Жайхун</a:t>
            </a:r>
            <a:r>
              <a:rPr lang="ru-RU" sz="2400" dirty="0"/>
              <a:t> (</a:t>
            </a:r>
            <a:r>
              <a:rPr lang="ru-RU" sz="2400" dirty="0" err="1"/>
              <a:t>Амударё</a:t>
            </a:r>
            <a:r>
              <a:rPr lang="ru-RU" sz="2400" dirty="0"/>
              <a:t>)дан </a:t>
            </a:r>
            <a:r>
              <a:rPr lang="ru-RU" sz="2400" dirty="0" err="1"/>
              <a:t>утиб</a:t>
            </a:r>
            <a:r>
              <a:rPr lang="ru-RU" sz="2400" dirty="0"/>
              <a:t> </a:t>
            </a:r>
            <a:r>
              <a:rPr lang="ru-RU" sz="2400" dirty="0" err="1"/>
              <a:t>Пойкандни</a:t>
            </a:r>
            <a:r>
              <a:rPr lang="ru-RU" sz="2400" dirty="0"/>
              <a:t> </a:t>
            </a:r>
            <a:r>
              <a:rPr lang="ru-RU" sz="2400" dirty="0" err="1"/>
              <a:t>эгаллаш</a:t>
            </a:r>
            <a:r>
              <a:rPr lang="ru-RU" sz="2400" dirty="0"/>
              <a:t> сари </a:t>
            </a:r>
            <a:r>
              <a:rPr lang="ru-RU" sz="2400" dirty="0" err="1"/>
              <a:t>харакатланади</a:t>
            </a:r>
            <a:r>
              <a:rPr lang="ru-RU" sz="2400" dirty="0"/>
              <a:t>. </a:t>
            </a:r>
          </a:p>
        </p:txBody>
      </p:sp>
      <p:pic>
        <p:nvPicPr>
          <p:cNvPr id="23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7638"/>
            <a:ext cx="4321175" cy="652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732103"/>
      </p:ext>
    </p:extLst>
  </p:cSld>
  <p:clrMapOvr>
    <a:masterClrMapping/>
  </p:clrMapOvr>
  <p:transition>
    <p:wheel spokes="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with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p:cTn id="7" dur="1000" fill="hold">
                                          <p:stCondLst>
                                            <p:cond delay="0"/>
                                          </p:stCondLst>
                                        </p:cTn>
                                        <p:tgtEl>
                                          <p:spTgt spid="10248"/>
                                        </p:tgtEl>
                                        <p:attrNameLst>
                                          <p:attrName>style.rotation</p:attrName>
                                        </p:attrNameLst>
                                      </p:cBhvr>
                                      <p:tavLst>
                                        <p:tav tm="0">
                                          <p:val>
                                            <p:fltVal val="-90"/>
                                          </p:val>
                                        </p:tav>
                                        <p:tav tm="100000">
                                          <p:val>
                                            <p:fltVal val="0"/>
                                          </p:val>
                                        </p:tav>
                                      </p:tavLst>
                                    </p:anim>
                                    <p:anim calcmode="lin" valueType="num">
                                      <p:cBhvr>
                                        <p:cTn id="8" dur="1000" fill="hold">
                                          <p:stCondLst>
                                            <p:cond delay="0"/>
                                          </p:stCondLst>
                                        </p:cTn>
                                        <p:tgtEl>
                                          <p:spTgt spid="10248"/>
                                        </p:tgtEl>
                                        <p:attrNameLst>
                                          <p:attrName>ppt_w</p:attrName>
                                        </p:attrNameLst>
                                      </p:cBhvr>
                                      <p:tavLst>
                                        <p:tav tm="0">
                                          <p:val>
                                            <p:strVal val="#ppt_w-.5"/>
                                          </p:val>
                                        </p:tav>
                                        <p:tav tm="50000">
                                          <p:val>
                                            <p:strVal val="#ppt_w-.5"/>
                                          </p:val>
                                        </p:tav>
                                        <p:tav tm="100000">
                                          <p:val>
                                            <p:strVal val="#ppt_w"/>
                                          </p:val>
                                        </p:tav>
                                      </p:tavLst>
                                    </p:anim>
                                    <p:anim calcmode="lin" valueType="num">
                                      <p:cBhvr>
                                        <p:cTn id="9" dur="1000" fill="hold">
                                          <p:stCondLst>
                                            <p:cond delay="0"/>
                                          </p:stCondLst>
                                        </p:cTn>
                                        <p:tgtEl>
                                          <p:spTgt spid="10248"/>
                                        </p:tgtEl>
                                        <p:attrNameLst>
                                          <p:attrName>ppt_h</p:attrName>
                                        </p:attrNameLst>
                                      </p:cBhvr>
                                      <p:tavLst>
                                        <p:tav tm="0">
                                          <p:val>
                                            <p:strVal val="#ppt_h"/>
                                          </p:val>
                                        </p:tav>
                                        <p:tav tm="100000">
                                          <p:val>
                                            <p:strVal val="#ppt_h"/>
                                          </p:val>
                                        </p:tav>
                                      </p:tavLst>
                                    </p:anim>
                                    <p:anim calcmode="lin" valueType="num">
                                      <p:cBhvr>
                                        <p:cTn id="10" dur="1000" fill="hold">
                                          <p:stCondLst>
                                            <p:cond delay="0"/>
                                          </p:stCondLst>
                                        </p:cTn>
                                        <p:tgtEl>
                                          <p:spTgt spid="10248"/>
                                        </p:tgtEl>
                                        <p:attrNameLst>
                                          <p:attrName>ppt_x</p:attrName>
                                        </p:attrNameLst>
                                      </p:cBhvr>
                                      <p:tavLst>
                                        <p:tav tm="0">
                                          <p:val>
                                            <p:strVal val="#ppt_x+.4"/>
                                          </p:val>
                                        </p:tav>
                                        <p:tav tm="100000">
                                          <p:val>
                                            <p:strVal val="#ppt_x"/>
                                          </p:val>
                                        </p:tav>
                                      </p:tavLst>
                                    </p:anim>
                                    <p:anim calcmode="lin" valueType="num">
                                      <p:cBhvr>
                                        <p:cTn id="11" dur="1000" fill="hold">
                                          <p:stCondLst>
                                            <p:cond delay="0"/>
                                          </p:stCondLst>
                                        </p:cTn>
                                        <p:tgtEl>
                                          <p:spTgt spid="10248"/>
                                        </p:tgtEl>
                                        <p:attrNameLst>
                                          <p:attrName>ppt_y</p:attrName>
                                        </p:attrNameLst>
                                      </p:cBhvr>
                                      <p:tavLst>
                                        <p:tav tm="0">
                                          <p:val>
                                            <p:strVal val="#ppt_y-.2"/>
                                          </p:val>
                                        </p:tav>
                                        <p:tav tm="50000">
                                          <p:val>
                                            <p:strVal val="#ppt_y+.1"/>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25" presetClass="exit" presetSubtype="0" fill="hold" nodeType="clickEffect">
                                  <p:stCondLst>
                                    <p:cond delay="0"/>
                                  </p:stCondLst>
                                  <p:childTnLst>
                                    <p:anim calcmode="lin" valueType="num">
                                      <p:cBhvr>
                                        <p:cTn id="15" dur="2000" fill="hold"/>
                                        <p:tgtEl>
                                          <p:spTgt spid="10248"/>
                                        </p:tgtEl>
                                        <p:attrNameLst>
                                          <p:attrName>style.rotation</p:attrName>
                                        </p:attrNameLst>
                                      </p:cBhvr>
                                      <p:tavLst>
                                        <p:tav tm="0">
                                          <p:val>
                                            <p:fltVal val="0"/>
                                          </p:val>
                                        </p:tav>
                                        <p:tav tm="100000">
                                          <p:val>
                                            <p:fltVal val="-90"/>
                                          </p:val>
                                        </p:tav>
                                      </p:tavLst>
                                    </p:anim>
                                    <p:anim calcmode="lin" valueType="num">
                                      <p:cBhvr>
                                        <p:cTn id="16" dur="2000" fill="hold"/>
                                        <p:tgtEl>
                                          <p:spTgt spid="10248"/>
                                        </p:tgtEl>
                                        <p:attrNameLst>
                                          <p:attrName>ppt_w</p:attrName>
                                        </p:attrNameLst>
                                      </p:cBhvr>
                                      <p:tavLst>
                                        <p:tav tm="0">
                                          <p:val>
                                            <p:strVal val="ppt_w"/>
                                          </p:val>
                                        </p:tav>
                                        <p:tav tm="50000">
                                          <p:val>
                                            <p:strVal val="ppt_w-.5"/>
                                          </p:val>
                                        </p:tav>
                                        <p:tav tm="100000">
                                          <p:val>
                                            <p:strVal val="ppt_w-.5"/>
                                          </p:val>
                                        </p:tav>
                                      </p:tavLst>
                                    </p:anim>
                                    <p:anim calcmode="lin" valueType="num">
                                      <p:cBhvr>
                                        <p:cTn id="17" dur="2000" fill="hold"/>
                                        <p:tgtEl>
                                          <p:spTgt spid="10248"/>
                                        </p:tgtEl>
                                        <p:attrNameLst>
                                          <p:attrName>ppt_h</p:attrName>
                                        </p:attrNameLst>
                                      </p:cBhvr>
                                      <p:tavLst>
                                        <p:tav tm="0">
                                          <p:val>
                                            <p:strVal val="ppt_h"/>
                                          </p:val>
                                        </p:tav>
                                        <p:tav tm="100000">
                                          <p:val>
                                            <p:strVal val="ppt_h"/>
                                          </p:val>
                                        </p:tav>
                                      </p:tavLst>
                                    </p:anim>
                                    <p:anim calcmode="lin" valueType="num">
                                      <p:cBhvr>
                                        <p:cTn id="18" dur="2000" fill="hold"/>
                                        <p:tgtEl>
                                          <p:spTgt spid="10248"/>
                                        </p:tgtEl>
                                        <p:attrNameLst>
                                          <p:attrName>ppt_x</p:attrName>
                                        </p:attrNameLst>
                                      </p:cBhvr>
                                      <p:tavLst>
                                        <p:tav tm="0">
                                          <p:val>
                                            <p:strVal val="ppt_x"/>
                                          </p:val>
                                        </p:tav>
                                        <p:tav tm="100000">
                                          <p:val>
                                            <p:strVal val="ppt_x+.4"/>
                                          </p:val>
                                        </p:tav>
                                      </p:tavLst>
                                    </p:anim>
                                    <p:anim calcmode="lin" valueType="num">
                                      <p:cBhvr>
                                        <p:cTn id="19" dur="2000" fill="hold"/>
                                        <p:tgtEl>
                                          <p:spTgt spid="10248"/>
                                        </p:tgtEl>
                                        <p:attrNameLst>
                                          <p:attrName>ppt_y</p:attrName>
                                        </p:attrNameLst>
                                      </p:cBhvr>
                                      <p:tavLst>
                                        <p:tav tm="0">
                                          <p:val>
                                            <p:strVal val="ppt_y"/>
                                          </p:val>
                                        </p:tav>
                                        <p:tav tm="50000">
                                          <p:val>
                                            <p:strVal val="ppt_y+.1"/>
                                          </p:val>
                                        </p:tav>
                                        <p:tav tm="100000">
                                          <p:val>
                                            <p:strVal val="ppt_y-.2"/>
                                          </p:val>
                                        </p:tav>
                                      </p:tavLst>
                                    </p:anim>
                                    <p:set>
                                      <p:cBhvr>
                                        <p:cTn id="20" dur="1" fill="hold">
                                          <p:stCondLst>
                                            <p:cond delay="1998"/>
                                          </p:stCondLst>
                                        </p:cTn>
                                        <p:tgtEl>
                                          <p:spTgt spid="102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endParaRPr lang="ru-RU"/>
          </a:p>
        </p:txBody>
      </p:sp>
      <p:sp>
        <p:nvSpPr>
          <p:cNvPr id="24579" name="Объект 2"/>
          <p:cNvSpPr>
            <a:spLocks noGrp="1"/>
          </p:cNvSpPr>
          <p:nvPr>
            <p:ph idx="1"/>
          </p:nvPr>
        </p:nvSpPr>
        <p:spPr/>
        <p:txBody>
          <a:bodyPr/>
          <a:lstStyle/>
          <a:p>
            <a:endParaRPr lang="ru-RU" altLang="ru-RU" smtClean="0"/>
          </a:p>
        </p:txBody>
      </p:sp>
    </p:spTree>
    <p:extLst>
      <p:ext uri="{BB962C8B-B14F-4D97-AF65-F5344CB8AC3E}">
        <p14:creationId xmlns:p14="http://schemas.microsoft.com/office/powerpoint/2010/main" val="275787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7" name="Rectangle 3"/>
          <p:cNvSpPr>
            <a:spLocks noGrp="1" noChangeArrowheads="1"/>
          </p:cNvSpPr>
          <p:nvPr>
            <p:ph sz="quarter" idx="1"/>
          </p:nvPr>
        </p:nvSpPr>
        <p:spPr>
          <a:xfrm>
            <a:off x="684213" y="404813"/>
            <a:ext cx="8064500" cy="5516562"/>
          </a:xfrm>
        </p:spPr>
        <p:txBody>
          <a:bodyPr/>
          <a:lstStyle/>
          <a:p>
            <a:pPr algn="just">
              <a:lnSpc>
                <a:spcPct val="80000"/>
              </a:lnSpc>
            </a:pPr>
            <a:r>
              <a:rPr lang="ru-RU" altLang="ru-RU" b="1" smtClean="0"/>
              <a:t>Араблар махаллий  халк каршилигини енгиб бирин-кетин Урта Осиё шахарларини кулга киритадилар, уларнинг бойликларини талайдилар. Кутайба махаллий хукмдорларнинг узаро келишуви ва иттифокига изн бермай, бу худудларни эгаллаб олади. Араб халифалиги хазинасига туланиши мажбурий булган солик турлари куйидагича эди:</a:t>
            </a:r>
          </a:p>
        </p:txBody>
      </p:sp>
    </p:spTree>
    <p:extLst>
      <p:ext uri="{BB962C8B-B14F-4D97-AF65-F5344CB8AC3E}">
        <p14:creationId xmlns:p14="http://schemas.microsoft.com/office/powerpoint/2010/main" val="829513161"/>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fade">
                                      <p:cBhvr>
                                        <p:cTn id="7" dur="1000"/>
                                        <p:tgtEl>
                                          <p:spTgt spid="11267">
                                            <p:txEl>
                                              <p:pRg st="0" end="0"/>
                                            </p:txEl>
                                          </p:spTgt>
                                        </p:tgtEl>
                                      </p:cBhvr>
                                    </p:animEffect>
                                    <p:anim calcmode="lin" valueType="num">
                                      <p:cBhvr>
                                        <p:cTn id="8" dur="1000" fill="hold"/>
                                        <p:tgtEl>
                                          <p:spTgt spid="11267">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Rectangle 3"/>
          <p:cNvSpPr>
            <a:spLocks noGrp="1" noChangeArrowheads="1"/>
          </p:cNvSpPr>
          <p:nvPr>
            <p:ph sz="quarter" idx="1"/>
          </p:nvPr>
        </p:nvSpPr>
        <p:spPr>
          <a:xfrm>
            <a:off x="250825" y="188913"/>
            <a:ext cx="8642350" cy="6480175"/>
          </a:xfrm>
        </p:spPr>
        <p:txBody>
          <a:bodyPr/>
          <a:lstStyle/>
          <a:p>
            <a:r>
              <a:rPr lang="ru-RU" altLang="ru-RU" b="1" smtClean="0"/>
              <a:t>-                Хирож-даромаднинг учдан бир кисми микдоридайигилган;</a:t>
            </a:r>
          </a:p>
          <a:p>
            <a:r>
              <a:rPr lang="ru-RU" altLang="ru-RU" b="1" smtClean="0"/>
              <a:t>-                Ушр-давлат идора ишлари учун даромаднинг 10 фоизи микдорида олинган;</a:t>
            </a:r>
          </a:p>
          <a:p>
            <a:r>
              <a:rPr lang="ru-RU" altLang="ru-RU" b="1" smtClean="0"/>
              <a:t>-                жузья-жон солиги-озик-овкат, хомашё ёки пулхисобида йигилган; </a:t>
            </a:r>
          </a:p>
          <a:p>
            <a:r>
              <a:rPr lang="ru-RU" altLang="ru-RU" b="1" smtClean="0"/>
              <a:t>-                закот-мол-мулкнинг 2,5 фоизи микдорида олинган.</a:t>
            </a:r>
          </a:p>
        </p:txBody>
      </p:sp>
    </p:spTree>
    <p:extLst>
      <p:ext uri="{BB962C8B-B14F-4D97-AF65-F5344CB8AC3E}">
        <p14:creationId xmlns:p14="http://schemas.microsoft.com/office/powerpoint/2010/main" val="73940038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p:cTn id="7" dur="1000" fill="hold"/>
                                        <p:tgtEl>
                                          <p:spTgt spid="12291">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1229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229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12291">
                                            <p:txEl>
                                              <p:pRg st="1" end="1"/>
                                            </p:txEl>
                                          </p:spTgt>
                                        </p:tgtEl>
                                        <p:attrNameLst>
                                          <p:attrName>style.visibility</p:attrName>
                                        </p:attrNameLst>
                                      </p:cBhvr>
                                      <p:to>
                                        <p:strVal val="visible"/>
                                      </p:to>
                                    </p:set>
                                    <p:anim calcmode="lin" valueType="num">
                                      <p:cBhvr>
                                        <p:cTn id="14" dur="1000" fill="hold"/>
                                        <p:tgtEl>
                                          <p:spTgt spid="12291">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12291">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229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12291">
                                            <p:txEl>
                                              <p:pRg st="2" end="2"/>
                                            </p:txEl>
                                          </p:spTgt>
                                        </p:tgtEl>
                                        <p:attrNameLst>
                                          <p:attrName>style.visibility</p:attrName>
                                        </p:attrNameLst>
                                      </p:cBhvr>
                                      <p:to>
                                        <p:strVal val="visible"/>
                                      </p:to>
                                    </p:set>
                                    <p:anim calcmode="lin" valueType="num">
                                      <p:cBhvr>
                                        <p:cTn id="21" dur="1000" fill="hold"/>
                                        <p:tgtEl>
                                          <p:spTgt spid="12291">
                                            <p:txEl>
                                              <p:pRg st="2" end="2"/>
                                            </p:txEl>
                                          </p:spTgt>
                                        </p:tgtEl>
                                        <p:attrNameLst>
                                          <p:attrName>ppt_w</p:attrName>
                                        </p:attrNameLst>
                                      </p:cBhvr>
                                      <p:tavLst>
                                        <p:tav tm="0">
                                          <p:val>
                                            <p:strVal val="#ppt_w+.3"/>
                                          </p:val>
                                        </p:tav>
                                        <p:tav tm="100000">
                                          <p:val>
                                            <p:strVal val="#ppt_w"/>
                                          </p:val>
                                        </p:tav>
                                      </p:tavLst>
                                    </p:anim>
                                    <p:anim calcmode="lin" valueType="num">
                                      <p:cBhvr>
                                        <p:cTn id="22" dur="1000" fill="hold"/>
                                        <p:tgtEl>
                                          <p:spTgt spid="12291">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229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0" presetClass="entr" presetSubtype="0" decel="100000" fill="hold" grpId="0" nodeType="clickEffect">
                                  <p:stCondLst>
                                    <p:cond delay="0"/>
                                  </p:stCondLst>
                                  <p:childTnLst>
                                    <p:set>
                                      <p:cBhvr>
                                        <p:cTn id="27" dur="1" fill="hold">
                                          <p:stCondLst>
                                            <p:cond delay="0"/>
                                          </p:stCondLst>
                                        </p:cTn>
                                        <p:tgtEl>
                                          <p:spTgt spid="12291">
                                            <p:txEl>
                                              <p:pRg st="3" end="3"/>
                                            </p:txEl>
                                          </p:spTgt>
                                        </p:tgtEl>
                                        <p:attrNameLst>
                                          <p:attrName>style.visibility</p:attrName>
                                        </p:attrNameLst>
                                      </p:cBhvr>
                                      <p:to>
                                        <p:strVal val="visible"/>
                                      </p:to>
                                    </p:set>
                                    <p:anim calcmode="lin" valueType="num">
                                      <p:cBhvr>
                                        <p:cTn id="28" dur="1000" fill="hold"/>
                                        <p:tgtEl>
                                          <p:spTgt spid="12291">
                                            <p:txEl>
                                              <p:pRg st="3" end="3"/>
                                            </p:txEl>
                                          </p:spTgt>
                                        </p:tgtEl>
                                        <p:attrNameLst>
                                          <p:attrName>ppt_w</p:attrName>
                                        </p:attrNameLst>
                                      </p:cBhvr>
                                      <p:tavLst>
                                        <p:tav tm="0">
                                          <p:val>
                                            <p:strVal val="#ppt_w+.3"/>
                                          </p:val>
                                        </p:tav>
                                        <p:tav tm="100000">
                                          <p:val>
                                            <p:strVal val="#ppt_w"/>
                                          </p:val>
                                        </p:tav>
                                      </p:tavLst>
                                    </p:anim>
                                    <p:anim calcmode="lin" valueType="num">
                                      <p:cBhvr>
                                        <p:cTn id="29" dur="1000" fill="hold"/>
                                        <p:tgtEl>
                                          <p:spTgt spid="12291">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12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sz="quarter" idx="1"/>
          </p:nvPr>
        </p:nvSpPr>
        <p:spPr>
          <a:xfrm>
            <a:off x="395288" y="476250"/>
            <a:ext cx="8172450" cy="6165850"/>
          </a:xfrm>
        </p:spPr>
        <p:txBody>
          <a:bodyPr/>
          <a:lstStyle/>
          <a:p>
            <a:pPr algn="just">
              <a:lnSpc>
                <a:spcPct val="80000"/>
              </a:lnSpc>
            </a:pPr>
            <a:r>
              <a:rPr lang="ru-RU" altLang="ru-RU" b="1" smtClean="0"/>
              <a:t>Ахолидан олинадиган марказлашган соликлар хажми даромаднинг карийб ярмини ташкил этарди. Бундан ташкари, ахолига махаллий ва мавсумий солик хамда мажбуриятлар хам юклатилган эди. Арабларнинг Ватанимиз худудида юргизган мустамлакачилик сиёсати, шубхасиз, ерли  ахолининг турли ижтимоий катламларининг кескин норозилигига сабаб булди.</a:t>
            </a:r>
            <a:r>
              <a:rPr lang="ru-RU" altLang="ru-RU" smtClean="0"/>
              <a:t> </a:t>
            </a:r>
          </a:p>
        </p:txBody>
      </p:sp>
    </p:spTree>
    <p:extLst>
      <p:ext uri="{BB962C8B-B14F-4D97-AF65-F5344CB8AC3E}">
        <p14:creationId xmlns:p14="http://schemas.microsoft.com/office/powerpoint/2010/main" val="602857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1000" fill="hold">
                                          <p:stCondLst>
                                            <p:cond delay="0"/>
                                          </p:stCondLst>
                                        </p:cTn>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stCondLst>
                                            <p:cond delay="0"/>
                                          </p:stCondLst>
                                        </p:cTn>
                                        <p:tgtEl>
                                          <p:spTgt spid="1331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rev="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3"/>
          <p:cNvSpPr>
            <a:spLocks noGrp="1" noChangeArrowheads="1"/>
          </p:cNvSpPr>
          <p:nvPr>
            <p:ph sz="quarter" idx="1"/>
          </p:nvPr>
        </p:nvSpPr>
        <p:spPr>
          <a:xfrm>
            <a:off x="457200" y="549275"/>
            <a:ext cx="8229600" cy="5576888"/>
          </a:xfrm>
        </p:spPr>
        <p:txBody>
          <a:bodyPr/>
          <a:lstStyle/>
          <a:p>
            <a:pPr algn="just"/>
            <a:r>
              <a:rPr lang="ru-RU" altLang="ru-RU" smtClean="0"/>
              <a:t>Бунинг натижасида араблар хукмронлиги даврида улканинг турли  худудларида халк галаёнлари юзага келиб, алангаланиб борди. 720-722 йилларда Сугдиёнада юз берган Гурак (Самарканд хукмдори) ва Дивашти (Панжикент хокими) бошчилигидаги кузголон араблар хукмронликлигига карши</a:t>
            </a:r>
          </a:p>
          <a:p>
            <a:pPr algn="just"/>
            <a:r>
              <a:rPr lang="ru-RU" altLang="ru-RU" smtClean="0"/>
              <a:t>каратилган дастлабки шиддатли халк харакатларидан бири булган. </a:t>
            </a:r>
          </a:p>
        </p:txBody>
      </p:sp>
    </p:spTree>
    <p:extLst>
      <p:ext uri="{BB962C8B-B14F-4D97-AF65-F5344CB8AC3E}">
        <p14:creationId xmlns:p14="http://schemas.microsoft.com/office/powerpoint/2010/main" val="568066456"/>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anim calcmode="lin" valueType="num">
                                      <p:cBhvr additive="base">
                                        <p:cTn id="7" dur="1000" fill="hold">
                                          <p:stCondLst>
                                            <p:cond delay="0"/>
                                          </p:stCondLst>
                                        </p:cTn>
                                        <p:tgtEl>
                                          <p:spTgt spid="14339">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stCondLst>
                                            <p:cond delay="0"/>
                                          </p:stCondLst>
                                        </p:cTn>
                                        <p:tgtEl>
                                          <p:spTgt spid="14339">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4339">
                                            <p:txEl>
                                              <p:pRg st="0" end="0"/>
                                            </p:txEl>
                                          </p:spTgt>
                                        </p:tgtEl>
                                        <p:attrNameLst>
                                          <p:attrName>style.visibility</p:attrName>
                                        </p:attrNameLst>
                                      </p:cBhvr>
                                      <p:to>
                                        <p:strVal val="visible"/>
                                      </p:to>
                                    </p:set>
                                    <p:anim calcmode="lin" valueType="num">
                                      <p:cBhvr additive="base">
                                        <p:cTn id="13" dur="1000" fill="hold">
                                          <p:stCondLst>
                                            <p:cond delay="0"/>
                                          </p:stCondLst>
                                        </p:cTn>
                                        <p:tgtEl>
                                          <p:spTgt spid="14339">
                                            <p:txEl>
                                              <p:pRg st="0" end="0"/>
                                            </p:txEl>
                                          </p:spTgt>
                                        </p:tgtEl>
                                        <p:attrNameLst>
                                          <p:attrName>ppt_x</p:attrName>
                                        </p:attrNameLst>
                                      </p:cBhvr>
                                      <p:tavLst>
                                        <p:tav tm="0">
                                          <p:val>
                                            <p:strVal val="#ppt_x"/>
                                          </p:val>
                                        </p:tav>
                                        <p:tav tm="100000">
                                          <p:val>
                                            <p:strVal val="#ppt_x"/>
                                          </p:val>
                                        </p:tav>
                                      </p:tavLst>
                                    </p:anim>
                                    <p:anim calcmode="lin" valueType="num">
                                      <p:cBhvr additive="base">
                                        <p:cTn id="14" dur="1000" fill="hold">
                                          <p:stCondLst>
                                            <p:cond delay="0"/>
                                          </p:stCondLst>
                                        </p:cTn>
                                        <p:tgtEl>
                                          <p:spTgt spid="1433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rev="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Номер слайда 5"/>
          <p:cNvSpPr>
            <a:spLocks noGrp="1"/>
          </p:cNvSpPr>
          <p:nvPr>
            <p:ph type="sldNum" sz="quarter" idx="12"/>
          </p:nvPr>
        </p:nvSpPr>
        <p:spPr bwMode="auto">
          <a:ln>
            <a:miter lim="800000"/>
            <a:headEnd/>
            <a:tailEnd/>
          </a:ln>
        </p:spPr>
        <p:txBody>
          <a:bodyPr/>
          <a:lstStyle/>
          <a:p>
            <a:pPr>
              <a:defRPr/>
            </a:pPr>
            <a:fld id="{64957991-305F-4FF1-B529-AF01FA2EE548}" type="slidenum">
              <a:rPr lang="en-US">
                <a:latin typeface="Times New Roman" pitchFamily="18" charset="0"/>
                <a:cs typeface="Times New Roman" pitchFamily="18" charset="0"/>
              </a:rPr>
              <a:pPr>
                <a:defRPr/>
              </a:pPr>
              <a:t>2</a:t>
            </a:fld>
            <a:endParaRPr lang="en-US">
              <a:latin typeface="Times New Roman" pitchFamily="18" charset="0"/>
              <a:cs typeface="Times New Roman" pitchFamily="18" charset="0"/>
            </a:endParaRPr>
          </a:p>
        </p:txBody>
      </p:sp>
      <p:sp>
        <p:nvSpPr>
          <p:cNvPr id="7" name="Прямоугольник 6"/>
          <p:cNvSpPr/>
          <p:nvPr/>
        </p:nvSpPr>
        <p:spPr>
          <a:xfrm>
            <a:off x="107504" y="404664"/>
            <a:ext cx="8784976" cy="5693866"/>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2800" b="1" spc="50" dirty="0">
                <a:ln w="11430"/>
                <a:solidFill>
                  <a:srgbClr val="0000FF"/>
                </a:solidFill>
                <a:latin typeface="Times New Roman" pitchFamily="18" charset="0"/>
                <a:cs typeface="Times New Roman" pitchFamily="18" charset="0"/>
              </a:rPr>
              <a:t>REJA:</a:t>
            </a:r>
          </a:p>
          <a:p>
            <a:pPr algn="just" fontAlgn="auto">
              <a:spcBef>
                <a:spcPts val="0"/>
              </a:spcBef>
              <a:spcAft>
                <a:spcPts val="0"/>
              </a:spcAft>
              <a:defRPr/>
            </a:pPr>
            <a:r>
              <a:rPr lang="en-US" sz="2800" b="1" spc="50" dirty="0">
                <a:ln w="11430"/>
                <a:solidFill>
                  <a:srgbClr val="0000FF"/>
                </a:solidFill>
                <a:latin typeface="Times New Roman" pitchFamily="18" charset="0"/>
                <a:cs typeface="Times New Roman" pitchFamily="18" charset="0"/>
              </a:rPr>
              <a:t>1.	</a:t>
            </a:r>
            <a:r>
              <a:rPr lang="en-US" sz="2800" b="1" spc="50" dirty="0" err="1">
                <a:ln w="11430"/>
                <a:solidFill>
                  <a:srgbClr val="0000FF"/>
                </a:solidFill>
                <a:latin typeface="Times New Roman" pitchFamily="18" charset="0"/>
                <a:cs typeface="Times New Roman" pitchFamily="18" charset="0"/>
              </a:rPr>
              <a:t>Ilmiy</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manbalar</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va</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tarixshunoslik</a:t>
            </a:r>
            <a:r>
              <a:rPr lang="en-US" sz="2800" b="1" spc="50" dirty="0">
                <a:ln w="11430"/>
                <a:solidFill>
                  <a:srgbClr val="0000FF"/>
                </a:solidFill>
                <a:latin typeface="Times New Roman" pitchFamily="18" charset="0"/>
                <a:cs typeface="Times New Roman" pitchFamily="18" charset="0"/>
              </a:rPr>
              <a:t>. VI-VII </a:t>
            </a:r>
            <a:r>
              <a:rPr lang="en-US" sz="2800" b="1" spc="50" dirty="0" err="1">
                <a:ln w="11430"/>
                <a:solidFill>
                  <a:srgbClr val="0000FF"/>
                </a:solidFill>
                <a:latin typeface="Times New Roman" pitchFamily="18" charset="0"/>
                <a:cs typeface="Times New Roman" pitchFamily="18" charset="0"/>
              </a:rPr>
              <a:t>asr</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boshlarida</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Arabiston</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yarim</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oroli</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va</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arab</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qabilalari</a:t>
            </a:r>
            <a:r>
              <a:rPr lang="en-US" sz="2800" b="1" spc="50" dirty="0">
                <a:ln w="11430"/>
                <a:solidFill>
                  <a:srgbClr val="0000FF"/>
                </a:solidFill>
                <a:latin typeface="Times New Roman" pitchFamily="18" charset="0"/>
                <a:cs typeface="Times New Roman" pitchFamily="18" charset="0"/>
              </a:rPr>
              <a:t>. </a:t>
            </a:r>
          </a:p>
          <a:p>
            <a:pPr algn="just" fontAlgn="auto">
              <a:spcBef>
                <a:spcPts val="0"/>
              </a:spcBef>
              <a:spcAft>
                <a:spcPts val="0"/>
              </a:spcAft>
              <a:defRPr/>
            </a:pPr>
            <a:r>
              <a:rPr lang="en-US" sz="2800" b="1" spc="50" dirty="0">
                <a:ln w="11430"/>
                <a:solidFill>
                  <a:srgbClr val="0000FF"/>
                </a:solidFill>
                <a:latin typeface="Times New Roman" pitchFamily="18" charset="0"/>
                <a:cs typeface="Times New Roman" pitchFamily="18" charset="0"/>
              </a:rPr>
              <a:t>2.	Arab </a:t>
            </a:r>
            <a:r>
              <a:rPr lang="en-US" sz="2800" b="1" spc="50" dirty="0" err="1">
                <a:ln w="11430"/>
                <a:solidFill>
                  <a:srgbClr val="0000FF"/>
                </a:solidFill>
                <a:latin typeface="Times New Roman" pitchFamily="18" charset="0"/>
                <a:cs typeface="Times New Roman" pitchFamily="18" charset="0"/>
              </a:rPr>
              <a:t>halifaligining</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tashkil</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topishi</a:t>
            </a:r>
            <a:r>
              <a:rPr lang="en-US" sz="2800" b="1" spc="50" dirty="0">
                <a:ln w="11430"/>
                <a:solidFill>
                  <a:srgbClr val="0000FF"/>
                </a:solidFill>
                <a:latin typeface="Times New Roman" pitchFamily="18" charset="0"/>
                <a:cs typeface="Times New Roman" pitchFamily="18" charset="0"/>
              </a:rPr>
              <a:t> </a:t>
            </a:r>
          </a:p>
          <a:p>
            <a:pPr algn="just" fontAlgn="auto">
              <a:spcBef>
                <a:spcPts val="0"/>
              </a:spcBef>
              <a:spcAft>
                <a:spcPts val="0"/>
              </a:spcAft>
              <a:defRPr/>
            </a:pPr>
            <a:r>
              <a:rPr lang="en-US" sz="2800" b="1" spc="50" dirty="0">
                <a:ln w="11430"/>
                <a:solidFill>
                  <a:srgbClr val="0000FF"/>
                </a:solidFill>
                <a:latin typeface="Times New Roman" pitchFamily="18" charset="0"/>
                <a:cs typeface="Times New Roman" pitchFamily="18" charset="0"/>
              </a:rPr>
              <a:t>3.	</a:t>
            </a:r>
            <a:r>
              <a:rPr lang="en-US" sz="2800" b="1" spc="50" dirty="0" err="1">
                <a:ln w="11430"/>
                <a:solidFill>
                  <a:srgbClr val="0000FF"/>
                </a:solidFill>
                <a:latin typeface="Times New Roman" pitchFamily="18" charset="0"/>
                <a:cs typeface="Times New Roman" pitchFamily="18" charset="0"/>
              </a:rPr>
              <a:t>Movarounnaxr</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yerlarining</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arab</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bosqbnchilari</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tomonidan</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istilo</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qilinishi</a:t>
            </a:r>
            <a:r>
              <a:rPr lang="en-US" sz="2800" b="1" spc="50" dirty="0">
                <a:ln w="11430"/>
                <a:solidFill>
                  <a:srgbClr val="0000FF"/>
                </a:solidFill>
                <a:latin typeface="Times New Roman" pitchFamily="18" charset="0"/>
                <a:cs typeface="Times New Roman" pitchFamily="18" charset="0"/>
              </a:rPr>
              <a:t>.</a:t>
            </a:r>
          </a:p>
          <a:p>
            <a:pPr algn="just" fontAlgn="auto">
              <a:spcBef>
                <a:spcPts val="0"/>
              </a:spcBef>
              <a:spcAft>
                <a:spcPts val="0"/>
              </a:spcAft>
              <a:defRPr/>
            </a:pPr>
            <a:r>
              <a:rPr lang="en-US" sz="2800" b="1" spc="50" dirty="0">
                <a:ln w="11430"/>
                <a:solidFill>
                  <a:srgbClr val="0000FF"/>
                </a:solidFill>
                <a:latin typeface="Times New Roman" pitchFamily="18" charset="0"/>
                <a:cs typeface="Times New Roman" pitchFamily="18" charset="0"/>
              </a:rPr>
              <a:t>4.	Arab </a:t>
            </a:r>
            <a:r>
              <a:rPr lang="en-US" sz="2800" b="1" spc="50" dirty="0" err="1">
                <a:ln w="11430"/>
                <a:solidFill>
                  <a:srgbClr val="0000FF"/>
                </a:solidFill>
                <a:latin typeface="Times New Roman" pitchFamily="18" charset="0"/>
                <a:cs typeface="Times New Roman" pitchFamily="18" charset="0"/>
              </a:rPr>
              <a:t>xalifaligi</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istilosining</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oqibatlari</a:t>
            </a:r>
            <a:r>
              <a:rPr lang="en-US" sz="2800" b="1" spc="50" dirty="0">
                <a:ln w="11430"/>
                <a:solidFill>
                  <a:srgbClr val="0000FF"/>
                </a:solidFill>
                <a:latin typeface="Times New Roman" pitchFamily="18" charset="0"/>
                <a:cs typeface="Times New Roman" pitchFamily="18" charset="0"/>
              </a:rPr>
              <a:t>. </a:t>
            </a:r>
          </a:p>
          <a:p>
            <a:pPr algn="just" fontAlgn="auto">
              <a:spcBef>
                <a:spcPts val="0"/>
              </a:spcBef>
              <a:spcAft>
                <a:spcPts val="0"/>
              </a:spcAft>
              <a:defRPr/>
            </a:pPr>
            <a:r>
              <a:rPr lang="en-US" sz="2800" b="1" spc="50" dirty="0">
                <a:ln w="11430"/>
                <a:solidFill>
                  <a:srgbClr val="0000FF"/>
                </a:solidFill>
                <a:latin typeface="Times New Roman" pitchFamily="18" charset="0"/>
                <a:cs typeface="Times New Roman" pitchFamily="18" charset="0"/>
              </a:rPr>
              <a:t>5.	</a:t>
            </a:r>
            <a:r>
              <a:rPr lang="en-US" sz="2800" b="1" spc="50" dirty="0" err="1">
                <a:ln w="11430"/>
                <a:solidFill>
                  <a:srgbClr val="0000FF"/>
                </a:solidFill>
                <a:latin typeface="Times New Roman" pitchFamily="18" charset="0"/>
                <a:cs typeface="Times New Roman" pitchFamily="18" charset="0"/>
              </a:rPr>
              <a:t>Islom</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dini</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va</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uning</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O’rta</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Osiyoga</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tarqatilishi</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Ma’naviy</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madaniyatdagi</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o’zgarishlar</a:t>
            </a:r>
            <a:r>
              <a:rPr lang="en-US" sz="2800" b="1" spc="50" dirty="0">
                <a:ln w="11430"/>
                <a:solidFill>
                  <a:srgbClr val="0000FF"/>
                </a:solidFill>
                <a:latin typeface="Times New Roman" pitchFamily="18" charset="0"/>
                <a:cs typeface="Times New Roman" pitchFamily="18" charset="0"/>
              </a:rPr>
              <a:t>. </a:t>
            </a:r>
          </a:p>
          <a:p>
            <a:pPr algn="just" fontAlgn="auto">
              <a:spcBef>
                <a:spcPts val="0"/>
              </a:spcBef>
              <a:spcAft>
                <a:spcPts val="0"/>
              </a:spcAft>
              <a:defRPr/>
            </a:pPr>
            <a:r>
              <a:rPr lang="en-US" sz="2800" b="1" spc="50" dirty="0">
                <a:ln w="11430"/>
                <a:solidFill>
                  <a:srgbClr val="0000FF"/>
                </a:solidFill>
                <a:latin typeface="Times New Roman" pitchFamily="18" charset="0"/>
                <a:cs typeface="Times New Roman" pitchFamily="18" charset="0"/>
              </a:rPr>
              <a:t>6.	Arab </a:t>
            </a:r>
            <a:r>
              <a:rPr lang="en-US" sz="2800" b="1" spc="50" dirty="0" err="1">
                <a:ln w="11430"/>
                <a:solidFill>
                  <a:srgbClr val="0000FF"/>
                </a:solidFill>
                <a:latin typeface="Times New Roman" pitchFamily="18" charset="0"/>
                <a:cs typeface="Times New Roman" pitchFamily="18" charset="0"/>
              </a:rPr>
              <a:t>xalifaligining</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mustamlakachilik</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soliq</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va</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diniy</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siyosati</a:t>
            </a:r>
            <a:r>
              <a:rPr lang="en-US" sz="2800" b="1" spc="50" dirty="0">
                <a:ln w="11430"/>
                <a:solidFill>
                  <a:srgbClr val="0000FF"/>
                </a:solidFill>
                <a:latin typeface="Times New Roman" pitchFamily="18" charset="0"/>
                <a:cs typeface="Times New Roman" pitchFamily="18" charset="0"/>
              </a:rPr>
              <a:t>. </a:t>
            </a:r>
          </a:p>
          <a:p>
            <a:pPr algn="just" fontAlgn="auto">
              <a:spcBef>
                <a:spcPts val="0"/>
              </a:spcBef>
              <a:spcAft>
                <a:spcPts val="0"/>
              </a:spcAft>
              <a:defRPr/>
            </a:pPr>
            <a:r>
              <a:rPr lang="en-US" sz="2800" b="1" spc="50" dirty="0">
                <a:ln w="11430"/>
                <a:solidFill>
                  <a:srgbClr val="0000FF"/>
                </a:solidFill>
                <a:latin typeface="Times New Roman" pitchFamily="18" charset="0"/>
                <a:cs typeface="Times New Roman" pitchFamily="18" charset="0"/>
              </a:rPr>
              <a:t>7.	</a:t>
            </a:r>
            <a:r>
              <a:rPr lang="en-US" sz="2800" b="1" spc="50" dirty="0" err="1">
                <a:ln w="11430"/>
                <a:solidFill>
                  <a:srgbClr val="0000FF"/>
                </a:solidFill>
                <a:latin typeface="Times New Roman" pitchFamily="18" charset="0"/>
                <a:cs typeface="Times New Roman" pitchFamily="18" charset="0"/>
              </a:rPr>
              <a:t>Arablar</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bosqinidan</a:t>
            </a:r>
            <a:r>
              <a:rPr lang="en-US" sz="2800" b="1" spc="50" dirty="0">
                <a:ln w="11430"/>
                <a:solidFill>
                  <a:srgbClr val="0000FF"/>
                </a:solidFill>
                <a:latin typeface="Times New Roman" pitchFamily="18" charset="0"/>
                <a:cs typeface="Times New Roman" pitchFamily="18" charset="0"/>
              </a:rPr>
              <a:t> sung </a:t>
            </a:r>
            <a:r>
              <a:rPr lang="en-US" sz="2800" b="1" spc="50" dirty="0" err="1">
                <a:ln w="11430"/>
                <a:solidFill>
                  <a:srgbClr val="0000FF"/>
                </a:solidFill>
                <a:latin typeface="Times New Roman" pitchFamily="18" charset="0"/>
                <a:cs typeface="Times New Roman" pitchFamily="18" charset="0"/>
              </a:rPr>
              <a:t>Movarounnaxr</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va</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Xurosonda</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ijtimoiy</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iqtisodiy</a:t>
            </a:r>
            <a:r>
              <a:rPr lang="en-US" sz="2800" b="1" spc="50" dirty="0">
                <a:ln w="11430"/>
                <a:solidFill>
                  <a:srgbClr val="0000FF"/>
                </a:solidFill>
                <a:latin typeface="Times New Roman" pitchFamily="18" charset="0"/>
                <a:cs typeface="Times New Roman" pitchFamily="18" charset="0"/>
              </a:rPr>
              <a:t> </a:t>
            </a:r>
            <a:r>
              <a:rPr lang="en-US" sz="2800" b="1" spc="50" dirty="0" err="1">
                <a:ln w="11430"/>
                <a:solidFill>
                  <a:srgbClr val="0000FF"/>
                </a:solidFill>
                <a:latin typeface="Times New Roman" pitchFamily="18" charset="0"/>
                <a:cs typeface="Times New Roman" pitchFamily="18" charset="0"/>
              </a:rPr>
              <a:t>hayot</a:t>
            </a:r>
            <a:r>
              <a:rPr lang="en-US" sz="2800" b="1" spc="50" dirty="0">
                <a:ln w="11430"/>
                <a:solidFill>
                  <a:srgbClr val="0000FF"/>
                </a:solidFill>
                <a:latin typeface="Times New Roman" pitchFamily="18" charset="0"/>
                <a:cs typeface="Times New Roman" pitchFamily="18" charset="0"/>
              </a:rPr>
              <a:t>.</a:t>
            </a:r>
            <a:endParaRPr lang="en-US" sz="2800" b="1" spc="50" dirty="0">
              <a:ln w="11430"/>
              <a:solidFill>
                <a:srgbClr val="0000FF"/>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3"/>
          <p:cNvSpPr>
            <a:spLocks noGrp="1" noChangeArrowheads="1"/>
          </p:cNvSpPr>
          <p:nvPr>
            <p:ph sz="quarter" idx="1"/>
          </p:nvPr>
        </p:nvSpPr>
        <p:spPr>
          <a:xfrm>
            <a:off x="179388" y="260350"/>
            <a:ext cx="8713787" cy="6192838"/>
          </a:xfrm>
        </p:spPr>
        <p:txBody>
          <a:bodyPr/>
          <a:lstStyle/>
          <a:p>
            <a:pPr algn="just"/>
            <a:r>
              <a:rPr lang="ru-RU" altLang="ru-RU" smtClean="0"/>
              <a:t>Муканна кузголони Урта Осиё халкларининг араблар сиёсатига карши олиб борган курашидир. Бу кузголон узининг максади, вазифалари, йуналиши, жугрофий кулами ва оммавийлиги билан кескин фаркланиб туради. Гап шундаки, кузголон </a:t>
            </a:r>
            <a:r>
              <a:rPr lang="en-US" altLang="ru-RU" smtClean="0"/>
              <a:t>VIII</a:t>
            </a:r>
            <a:r>
              <a:rPr lang="ru-RU" altLang="ru-RU" smtClean="0"/>
              <a:t> асрнинг 70-йилларида бошланиб, кенг худудий  чегараларни камраб, ахолининг янги-янги катламларини узига жалб этиб бордики, унинг кудратли окими, наъраси ажнабий  хукмдорларни хам саросимага солиб куйди. </a:t>
            </a:r>
          </a:p>
        </p:txBody>
      </p:sp>
    </p:spTree>
    <p:extLst>
      <p:ext uri="{BB962C8B-B14F-4D97-AF65-F5344CB8AC3E}">
        <p14:creationId xmlns:p14="http://schemas.microsoft.com/office/powerpoint/2010/main" val="3138306418"/>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fade">
                                      <p:cBhvr>
                                        <p:cTn id="7" dur="500">
                                          <p:stCondLst>
                                            <p:cond delay="0"/>
                                          </p:stCondLst>
                                        </p:cTn>
                                        <p:tgtEl>
                                          <p:spTgt spid="15363">
                                            <p:txEl>
                                              <p:pRg st="0" end="0"/>
                                            </p:txEl>
                                          </p:spTgt>
                                        </p:tgtEl>
                                      </p:cBhvr>
                                    </p:animEffect>
                                    <p:anim calcmode="lin" valueType="num">
                                      <p:cBhvr>
                                        <p:cTn id="8" dur="500" fill="hold">
                                          <p:stCondLst>
                                            <p:cond delay="0"/>
                                          </p:stCondLst>
                                        </p:cTn>
                                        <p:tgtEl>
                                          <p:spTgt spid="15363">
                                            <p:txEl>
                                              <p:pRg st="0" end="0"/>
                                            </p:txEl>
                                          </p:spTgt>
                                        </p:tgtEl>
                                        <p:attrNameLst>
                                          <p:attrName>ppt_x</p:attrName>
                                        </p:attrNameLst>
                                      </p:cBhvr>
                                      <p:tavLst>
                                        <p:tav tm="0">
                                          <p:val>
                                            <p:strVal val="#ppt_x-.1"/>
                                          </p:val>
                                        </p:tav>
                                        <p:tav tm="100000">
                                          <p:val>
                                            <p:strVal val="#ppt_x"/>
                                          </p:val>
                                        </p:tav>
                                      </p:tavLst>
                                    </p:anim>
                                    <p:anim calcmode="lin" valueType="num">
                                      <p:cBhvr>
                                        <p:cTn id="9" dur="500" fill="hold">
                                          <p:stCondLst>
                                            <p:cond delay="0"/>
                                          </p:stCondLst>
                                        </p:cTn>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3"/>
          <p:cNvSpPr>
            <a:spLocks noGrp="1" noChangeArrowheads="1"/>
          </p:cNvSpPr>
          <p:nvPr>
            <p:ph sz="quarter" idx="1"/>
          </p:nvPr>
        </p:nvSpPr>
        <p:spPr>
          <a:xfrm>
            <a:off x="323850" y="404813"/>
            <a:ext cx="8207375" cy="6096000"/>
          </a:xfrm>
        </p:spPr>
        <p:txBody>
          <a:bodyPr/>
          <a:lstStyle/>
          <a:p>
            <a:pPr algn="just">
              <a:lnSpc>
                <a:spcPct val="80000"/>
              </a:lnSpc>
            </a:pPr>
            <a:r>
              <a:rPr lang="ru-RU" altLang="ru-RU" smtClean="0"/>
              <a:t>10 йил давом этган бу кузголон араблар жорий этган тузум ва тартибларни какшатишга олиб келди. Тарихда «ок  кийимлилар» номи билан машхур булган бу кузголонга уз замонасининг етук кишиси, халк дарди, кайгуси ва  максадларини тушунган, асл исми Хошим ибн Хаким, аммо  Муканна (яъни юзига никоб кийган маънода) номи билан танилган шахс рахнамо булди. </a:t>
            </a:r>
          </a:p>
        </p:txBody>
      </p:sp>
    </p:spTree>
    <p:extLst>
      <p:ext uri="{BB962C8B-B14F-4D97-AF65-F5344CB8AC3E}">
        <p14:creationId xmlns:p14="http://schemas.microsoft.com/office/powerpoint/2010/main" val="841218188"/>
      </p:ext>
    </p:extLst>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500">
                                          <p:stCondLst>
                                            <p:cond delay="0"/>
                                          </p:stCondLst>
                                        </p:cTn>
                                        <p:tgtEl>
                                          <p:spTgt spid="163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ChangeArrowheads="1"/>
          </p:cNvSpPr>
          <p:nvPr>
            <p:ph sz="quarter" idx="1"/>
          </p:nvPr>
        </p:nvSpPr>
        <p:spPr>
          <a:xfrm>
            <a:off x="323850" y="188913"/>
            <a:ext cx="8569325" cy="6408737"/>
          </a:xfrm>
        </p:spPr>
        <p:txBody>
          <a:bodyPr/>
          <a:lstStyle/>
          <a:p>
            <a:pPr algn="just">
              <a:lnSpc>
                <a:spcPct val="80000"/>
              </a:lnSpc>
            </a:pPr>
            <a:r>
              <a:rPr lang="ru-RU" altLang="ru-RU" sz="2400" smtClean="0"/>
              <a:t>Араблар истилоси ва хукмронлиги Ватанимиз худудида канчалик  мураккаб ижтимоий-сиёсий окибатлар билан боглик  булмасин, шу билан бирликда яккахудолик гояси, илгор ижтимоий-сиёсий, фалсафий карашларни узида мужассам этган ислом дини ва  таълимотининг улкамизда аста-секин илдиз отиб бориши улуг  аждодларимиз  хаёти ва тафаккурида катта  ахамиятга эга булди. Ислом дини ахолининг маънавий кудратини кучайтиришда етакчи омил булди. Унинг мукаддас китоби-Куръони карим гоялари ва оятлари махаллий  халклар онги, шуурига сингиб, уларнинг турмуш ва фикрлаш тарзининг ажралмас бир кисмига айланиб боради.  Ислом дини айникса унинг ханафия мазхаби,  ерли ахоли одатлари, анъаналари билан уйгунлашди. Оллохнинг ягоналигига имон келтириш, унинг юксак инсонпарварлик гояларига ишонч ва эътикод-булар юрт кишиларида бир-бирларини кувватлаш, бирлашиш, узларини ягона маконда хис килиш, узаро хамкорликда, кенг саъй-харакатларда булиш туйгусини шакллантириб борди. </a:t>
            </a:r>
          </a:p>
        </p:txBody>
      </p:sp>
    </p:spTree>
    <p:extLst>
      <p:ext uri="{BB962C8B-B14F-4D97-AF65-F5344CB8AC3E}">
        <p14:creationId xmlns:p14="http://schemas.microsoft.com/office/powerpoint/2010/main" val="2347285538"/>
      </p:ext>
    </p:extLst>
  </p:cSld>
  <p:clrMapOvr>
    <a:masterClrMapping/>
  </p:clrMapOvr>
  <p:transition>
    <p:wheel spokes="2"/>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iterate type="lt">
                                    <p:tmPct val="10000"/>
                                  </p:iterate>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500">
                                          <p:stCondLst>
                                            <p:cond delay="0"/>
                                          </p:stCondLst>
                                        </p:cTn>
                                        <p:tgtEl>
                                          <p:spTgt spid="174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31470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43834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Прямоугольник 3"/>
          <p:cNvSpPr>
            <a:spLocks noChangeArrowheads="1"/>
          </p:cNvSpPr>
          <p:nvPr/>
        </p:nvSpPr>
        <p:spPr bwMode="auto">
          <a:xfrm>
            <a:off x="152400" y="65088"/>
            <a:ext cx="8523288"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000">
                <a:solidFill>
                  <a:schemeClr val="tx1"/>
                </a:solidFill>
                <a:latin typeface="Arial" charset="0"/>
              </a:rPr>
              <a:t>788 yilda Mag‘ribning g‘arbiy qismida(hozirgi Ma-rokash) idrisiylar (788 – 985), uning sharqiy qismida (hozirgi Tunis) ag‘labiylar (800 – 909) hukmronligi o‘rnatildi. Xuroson va Movarounnahrda esa 9 asrning 20-yillaridan boshlab mahalliy sulolalar: Tohiriylar(821 – 873), Safforiylar(867 – 903) va Somoniylar (875 – 999) bosh ko‘tarib chiqdilar. Ular Arab Xalifatiga nomigagina tobe bo‘lib, aslida mustaqil hukmdor edilar. Arab Xalifati 1258 yilda mo‘g‘ullar tarafidan tugatildi.</a:t>
            </a:r>
            <a:endParaRPr lang="ru-RU" altLang="ru-RU" sz="2000">
              <a:solidFill>
                <a:schemeClr val="tx1"/>
              </a:solidFill>
              <a:latin typeface="Arial" charset="0"/>
            </a:endParaRPr>
          </a:p>
        </p:txBody>
      </p:sp>
      <p:pic>
        <p:nvPicPr>
          <p:cNvPr id="348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2420938"/>
            <a:ext cx="6913562"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9348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Прямоугольник 3"/>
          <p:cNvSpPr>
            <a:spLocks noChangeArrowheads="1"/>
          </p:cNvSpPr>
          <p:nvPr/>
        </p:nvSpPr>
        <p:spPr bwMode="auto">
          <a:xfrm>
            <a:off x="249238" y="112713"/>
            <a:ext cx="84994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000">
                <a:solidFill>
                  <a:schemeClr val="tx1"/>
                </a:solidFill>
                <a:latin typeface="Arial" charset="0"/>
              </a:rPr>
              <a:t>Xalifalik — (Arab tilida:</a:t>
            </a:r>
            <a:r>
              <a:rPr lang="ar-AE" altLang="ru-RU" sz="2000">
                <a:solidFill>
                  <a:schemeClr val="tx1"/>
                </a:solidFill>
                <a:latin typeface="Arial" charset="0"/>
              </a:rPr>
              <a:t>خلافة </a:t>
            </a:r>
            <a:r>
              <a:rPr lang="en-US" altLang="ru-RU" sz="2000">
                <a:solidFill>
                  <a:schemeClr val="tx1"/>
                </a:solidFill>
                <a:latin typeface="Arial" charset="0"/>
              </a:rPr>
              <a:t>yoki khilaafah) musulmon olamining siyosiy birligi va rahbariyatini namoyish etuvchi Islomiy hukumat shaklidir. Davlat boshligʻi lavozimi(Halif) Muhammad paygʻambarning siyosiy hokimiyatining davomchisi(meʼroschisi) sifatida tushuniladi. Sunniylarga koʻra halif odamlar yoki ularning vakillari tarafidan tanlangan shaxsdir, shialarga koʻra esa Ahl ul-Bayt orasidan tanlangan Imom hisoblanadi. Muhammad paygʻambar davridan 1924-yilgacha, Umayyad, Abbosiylar, va Usmoniylar sulolalari halifatni boshqarib kelishgan.</a:t>
            </a:r>
            <a:endParaRPr lang="ru-RU" altLang="ru-RU" sz="2000">
              <a:solidFill>
                <a:schemeClr val="tx1"/>
              </a:solidFill>
              <a:latin typeface="Arial" charset="0"/>
            </a:endParaRPr>
          </a:p>
        </p:txBody>
      </p:sp>
      <p:sp>
        <p:nvSpPr>
          <p:cNvPr id="35843" name="Прямоугольник 4"/>
          <p:cNvSpPr>
            <a:spLocks noChangeArrowheads="1"/>
          </p:cNvSpPr>
          <p:nvPr/>
        </p:nvSpPr>
        <p:spPr bwMode="auto">
          <a:xfrm>
            <a:off x="325438" y="2636838"/>
            <a:ext cx="8347075"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000">
                <a:solidFill>
                  <a:schemeClr val="tx1"/>
                </a:solidFill>
                <a:latin typeface="Arial" charset="0"/>
              </a:rPr>
              <a:t>Xalifalik — 7—8-asrlarda arab istilolari natijasida Arabiston ya.o., Yaqin va Oʻrta Sharq, Shim. Afrika, Ispaniya, Markaziy Osiyo va Kavkazortini oʻz ichiga olgan davlat (qarang Arab xalifaligi). Ibn Xaldutshng yozishicha, "johiliya arablari" faqat diniy sifatdagi (paygʻambarlik, valiylik, kohinlik va h.k.) hokimiyatni tan olganlar. Shuning uchun ham hijratdan soʻng (622 y.) Madinada barpo boʻlgan va 630—632 yillarda butun Arabiston ya.o.ni oʻz ichiga olgan tuzum islom diniga asoslangan, teokratik davlat shaklini olgan. Bu davlatning boshligʻi — rasululloh — Allohttg elchisi, ammo u abadiy emasligi paygʻambarning oʻzi tomonidan qaytaqayta taʼkidlab kelingan. Bu davlatni kelajakda boshqaradiganlar siyosiy usullardan foydalanishlari muqarrar edi, zero Muhammad — paygʻambarlarning oxirgisi (xotam ulanbiyo). Birinchi boʻlib bu haqiqat Paygʻambar tomonidan anglandi</a:t>
            </a:r>
            <a:endParaRPr lang="ru-RU" altLang="ru-RU" sz="2000">
              <a:solidFill>
                <a:schemeClr val="tx1"/>
              </a:solidFill>
              <a:latin typeface="Arial" charset="0"/>
            </a:endParaRPr>
          </a:p>
        </p:txBody>
      </p:sp>
    </p:spTree>
    <p:extLst>
      <p:ext uri="{BB962C8B-B14F-4D97-AF65-F5344CB8AC3E}">
        <p14:creationId xmlns:p14="http://schemas.microsoft.com/office/powerpoint/2010/main" val="944473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Прямоугольник 3"/>
          <p:cNvSpPr>
            <a:spLocks noChangeArrowheads="1"/>
          </p:cNvSpPr>
          <p:nvPr/>
        </p:nvSpPr>
        <p:spPr bwMode="auto">
          <a:xfrm>
            <a:off x="328613" y="142875"/>
            <a:ext cx="851852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000">
                <a:solidFill>
                  <a:schemeClr val="tx1"/>
                </a:solidFill>
                <a:latin typeface="Arial" charset="0"/>
              </a:rPr>
              <a:t>Umaviylar - Yaqin va Oʻrta Sharq, Movarounnahrda xukmronlik qilgan arab xalifalari sulolasi (661 — 750), arablarning Makkadagi quraysh qabilasining umayya urugʻidan kelib chiqishgan. Asoschisi — Muoviya I. U. davrida arablar gʻarbda Shim. Afrika, Pirenei ya.o.ning katta qismi, sharqda Tabariston, Jurjon, Movarounnahr, Sind va b. hududlarni bosib olishgan. Muoviya 1 (661—680) va Abdulmalik davrida (685—705) davlatning harbiy, siyosiy, iqtisodiy qudratini oshiruvchi bir qancha maʼmuriy va harbiy islohotlar oʻtkazilgan. Xususan, xalifa lavozimi nasliy boʻlib qolgan, davlat xazinasi va davlat arxivi tashkil etilgan, arab tili davlat tili deb eʼlon qilingan, yangi (oltin, kumush va mis) pul chiqarilgan, harbiydengiz floti tashkil etilgan. </a:t>
            </a:r>
            <a:endParaRPr lang="ru-RU" altLang="ru-RU" sz="2000">
              <a:solidFill>
                <a:schemeClr val="tx1"/>
              </a:solidFill>
              <a:latin typeface="Arial" charset="0"/>
            </a:endParaRPr>
          </a:p>
        </p:txBody>
      </p:sp>
      <p:pic>
        <p:nvPicPr>
          <p:cNvPr id="368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621088"/>
            <a:ext cx="8426450"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5110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Прямоугольник 3"/>
          <p:cNvSpPr>
            <a:spLocks noChangeArrowheads="1"/>
          </p:cNvSpPr>
          <p:nvPr/>
        </p:nvSpPr>
        <p:spPr bwMode="auto">
          <a:xfrm>
            <a:off x="336550" y="128588"/>
            <a:ext cx="8556625"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400">
                <a:solidFill>
                  <a:schemeClr val="tx1"/>
                </a:solidFill>
                <a:latin typeface="Arial" charset="0"/>
              </a:rPr>
              <a:t> U. davrida koʻplab qoʻzgʻolonlar (736—737 y. Oʻrta Osiyodagi Xoris ibn Surayj, 731—740 y.larda Marokashdagi barbarlar qoʻzgʻoloni, 742 y. Magʻribda xorijiylar qoʻzgʻoloni va b.) boʻlgan. 747—750 y.lardagi Abu Muslim qoʻzgʻoloni natijasida xalifa Marvon II taxtdan tushgan, hokimiyat abbosiylar qoʻliga oʻtgan. U. hukmdorlari: Muoviya I (661 — 680), Yazid I (680—683), Muoviya II (683-684), Marvon I (684-685), Abdulmalik (685—705), Valid (705—715), Sulaymon (715717), Umar (717-720), Yazid II (720-724), Hishom (724-743), Valid II (-), Yazid III (744), Ibroxim (744), Marvon II (744—750).</a:t>
            </a:r>
          </a:p>
          <a:p>
            <a:pPr>
              <a:spcBef>
                <a:spcPct val="0"/>
              </a:spcBef>
              <a:buClrTx/>
              <a:buSzTx/>
              <a:buFontTx/>
              <a:buNone/>
            </a:pPr>
            <a:endParaRPr lang="en-US" altLang="ru-RU" sz="2400">
              <a:solidFill>
                <a:schemeClr val="tx1"/>
              </a:solidFill>
              <a:latin typeface="Arial" charset="0"/>
            </a:endParaRPr>
          </a:p>
        </p:txBody>
      </p:sp>
      <p:pic>
        <p:nvPicPr>
          <p:cNvPr id="378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263" y="3933825"/>
            <a:ext cx="299720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5912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Прямоугольник 3"/>
          <p:cNvSpPr>
            <a:spLocks noChangeArrowheads="1"/>
          </p:cNvSpPr>
          <p:nvPr/>
        </p:nvSpPr>
        <p:spPr bwMode="auto">
          <a:xfrm>
            <a:off x="250825" y="39688"/>
            <a:ext cx="8713788" cy="60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600">
                <a:solidFill>
                  <a:schemeClr val="tx1"/>
                </a:solidFill>
                <a:latin typeface="Arial" charset="0"/>
              </a:rPr>
              <a:t>	Umaviylar - Yaqin va Oʻrta Sharq, Movarounnahrda xukmronlik qilgan arab xalifalari sulolasi (661 - 750), arablarning Makkadagi quraysh qabilasining umayya urugʻidan kelib chiqishgan. Asoschisi - Muoviya I. U. davrida arablar gʻarbda Shim. Afrika, Pirenei ya.o.ning katta qismi, sharqda Tabariston, Jurjon, Movarounnahr, Sind va b. hududlarni bosib olishgan. Muoviya 1 (661-680) va Abdulmalik davrida (685-705) davlatning harbiy, siyosiy, iqtisodiy qudratini oshiruvchi bir qancha maʼmuriy va harbiy islohotlar oʻtkazilgan. Xususan, xalifa lavozimi nasliy boʻlib qolgan, davlat xazinasi va davlat arxivi tashkil etilgan, arab tili davlat tili deb eʼlon qilingan, yangi (oltin, kumush va mis) pul chiqarilgan, harbiydengiz floti tashkil etilgan. U. poytaxtni Damashq sh.ga koʻchirganlar, shu tufayli bu xalifalikni Damashq xalifaligi deb ham atashadi. </a:t>
            </a:r>
            <a:endParaRPr lang="ru-RU" altLang="ru-RU" sz="2600">
              <a:solidFill>
                <a:schemeClr val="tx1"/>
              </a:solidFill>
              <a:latin typeface="Arial" charset="0"/>
            </a:endParaRPr>
          </a:p>
        </p:txBody>
      </p:sp>
    </p:spTree>
    <p:extLst>
      <p:ext uri="{BB962C8B-B14F-4D97-AF65-F5344CB8AC3E}">
        <p14:creationId xmlns:p14="http://schemas.microsoft.com/office/powerpoint/2010/main" val="1337319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charset="0"/>
            </a:endParaRPr>
          </a:p>
        </p:txBody>
      </p:sp>
      <p:sp>
        <p:nvSpPr>
          <p:cNvPr id="12291" name="Прямоугольник 1"/>
          <p:cNvSpPr>
            <a:spLocks noChangeArrowheads="1"/>
          </p:cNvSpPr>
          <p:nvPr/>
        </p:nvSpPr>
        <p:spPr bwMode="auto">
          <a:xfrm>
            <a:off x="0" y="333375"/>
            <a:ext cx="8929688" cy="56324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4000" b="1">
                <a:solidFill>
                  <a:schemeClr val="tx1"/>
                </a:solidFill>
                <a:latin typeface="Times New Roman" pitchFamily="18" charset="0"/>
                <a:cs typeface="Times New Roman" pitchFamily="18" charset="0"/>
              </a:rPr>
              <a:t>	</a:t>
            </a:r>
            <a:r>
              <a:rPr lang="en-US" altLang="ru-RU" sz="4000" b="1">
                <a:solidFill>
                  <a:srgbClr val="0000FF"/>
                </a:solidFill>
                <a:latin typeface="Times New Roman" pitchFamily="18" charset="0"/>
                <a:cs typeface="Times New Roman" pitchFamily="18" charset="0"/>
              </a:rPr>
              <a:t>VI asrning 2-yarmi – VII boshlarida</a:t>
            </a:r>
            <a:r>
              <a:rPr lang="en-US" altLang="ru-RU" sz="4000" b="1">
                <a:solidFill>
                  <a:schemeClr val="tx1"/>
                </a:solidFill>
                <a:latin typeface="Times New Roman" pitchFamily="18" charset="0"/>
                <a:cs typeface="Times New Roman" pitchFamily="18" charset="0"/>
              </a:rPr>
              <a:t> Arabiston yarim orolidagi ko‘chmanchi badaviylar jamiyatida siyosiy  parokandalik hukm surar edi. O‘zaro qabilaviy urushlar </a:t>
            </a:r>
            <a:r>
              <a:rPr lang="en-US" altLang="ru-RU" sz="4000" b="1">
                <a:solidFill>
                  <a:srgbClr val="0000FF"/>
                </a:solidFill>
                <a:latin typeface="Times New Roman" pitchFamily="18" charset="0"/>
                <a:cs typeface="Times New Roman" pitchFamily="18" charset="0"/>
              </a:rPr>
              <a:t>dehqonchilik va savdo-sotiq </a:t>
            </a:r>
            <a:r>
              <a:rPr lang="en-US" altLang="ru-RU" sz="4000" b="1">
                <a:solidFill>
                  <a:schemeClr val="tx1"/>
                </a:solidFill>
                <a:latin typeface="Times New Roman" pitchFamily="18" charset="0"/>
                <a:cs typeface="Times New Roman" pitchFamily="18" charset="0"/>
              </a:rPr>
              <a:t>ishlariga zarar etkazar, honavayronlik avj olgan edi. Undan tashqari aholi orasida </a:t>
            </a:r>
            <a:r>
              <a:rPr lang="en-US" altLang="ru-RU" sz="4000" b="1">
                <a:solidFill>
                  <a:srgbClr val="0000FF"/>
                </a:solidFill>
                <a:latin typeface="Times New Roman" pitchFamily="18" charset="0"/>
                <a:cs typeface="Times New Roman" pitchFamily="18" charset="0"/>
              </a:rPr>
              <a:t>ko‘pxudolik</a:t>
            </a:r>
            <a:r>
              <a:rPr lang="en-US" altLang="ru-RU" sz="4000" b="1">
                <a:solidFill>
                  <a:schemeClr val="tx1"/>
                </a:solidFill>
                <a:latin typeface="Times New Roman" pitchFamily="18" charset="0"/>
                <a:cs typeface="Times New Roman" pitchFamily="18" charset="0"/>
              </a:rPr>
              <a:t> – </a:t>
            </a:r>
            <a:r>
              <a:rPr lang="en-US" altLang="ru-RU" sz="4000" b="1">
                <a:solidFill>
                  <a:srgbClr val="0000FF"/>
                </a:solidFill>
                <a:latin typeface="Times New Roman" pitchFamily="18" charset="0"/>
                <a:cs typeface="Times New Roman" pitchFamily="18" charset="0"/>
              </a:rPr>
              <a:t>budparastlik</a:t>
            </a:r>
            <a:r>
              <a:rPr lang="en-US" altLang="ru-RU" sz="4000" b="1">
                <a:solidFill>
                  <a:schemeClr val="tx1"/>
                </a:solidFill>
                <a:latin typeface="Times New Roman" pitchFamily="18" charset="0"/>
                <a:cs typeface="Times New Roman" pitchFamily="18" charset="0"/>
              </a:rPr>
              <a:t> keng yoyilgan edi.</a:t>
            </a:r>
            <a:endParaRPr lang="ru-RU" altLang="ru-RU" sz="4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852824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Прямоугольник 3"/>
          <p:cNvSpPr>
            <a:spLocks noChangeArrowheads="1"/>
          </p:cNvSpPr>
          <p:nvPr/>
        </p:nvSpPr>
        <p:spPr bwMode="auto">
          <a:xfrm>
            <a:off x="241300" y="136525"/>
            <a:ext cx="8637588"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000">
                <a:solidFill>
                  <a:schemeClr val="tx1"/>
                </a:solidFill>
                <a:latin typeface="Arial" charset="0"/>
              </a:rPr>
              <a:t>Abbosiylar arab xalifalari sulolasi (750–1258), Muhammad (sav) ning amakilari Abbos avlodlari. Abu Muslim qo‘zg‘oloni natijasida hokimiyat tepasiga kelgan. Dastlabki poytaxti – Kufa shahri „Saffoh“ („Xunrez“) laqabi bilan mashhur bo‘lgan Abul Abbos Abdulloh sulolaning birinchi xalifasi edi. Ikkinchi xalifa Saffohning ukasi Abu Jaʼfar Mansur (754–775) Bag‘dod shahriga asos solib, poytaxtni shu yerga ko‘chirdi. Abbosiylar hukmronligining dastlabki davrida mulkchilik munosabatlari o‘sib, savdo-sotiq rivojlandi. Bag‘dod Sharqning yirik savdo markaziga aylandi, ilm-fan ravnaq topib, falsafa, matematika, tabiiyot va boshqa fanlarga oid ko‘plab asarlar yaratildi. Andalusiya (Ispaniya) dan tashqari butun musulmon mamlakatlari – Mag‘rib, Hindiston, Movarounnahr Abbosiylar qo‘li ostiga o‘tdi. Bular xalifalikning iqtisodiy negizini, siyosiy va harbiy qudratini mustahkamladi.</a:t>
            </a:r>
            <a:endParaRPr lang="ru-RU" altLang="ru-RU" sz="2000">
              <a:solidFill>
                <a:schemeClr val="tx1"/>
              </a:solidFill>
              <a:latin typeface="Arial" charset="0"/>
            </a:endParaRPr>
          </a:p>
        </p:txBody>
      </p:sp>
      <p:sp>
        <p:nvSpPr>
          <p:cNvPr id="39939" name="Прямоугольник 4"/>
          <p:cNvSpPr>
            <a:spLocks noChangeArrowheads="1"/>
          </p:cNvSpPr>
          <p:nvPr/>
        </p:nvSpPr>
        <p:spPr bwMode="auto">
          <a:xfrm>
            <a:off x="241300" y="4229100"/>
            <a:ext cx="8637588"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000">
                <a:solidFill>
                  <a:schemeClr val="tx1"/>
                </a:solidFill>
                <a:latin typeface="Arial" charset="0"/>
              </a:rPr>
              <a:t>Ayniqsa Horun ar-Rashid va uning o‘g‘li Maʼmun zamoni Abbosiylar sulolasining gullagan davri edi. 9-asrning ikkinchi yarmidan boshlab Abbosiylar xalifaligi zaiflasha boshladi, Afrikada ag‘labiylar, Misrda tuluniylar, Xuroson va Movarounnahrda somoniylar Abbosiylar xalifaligidan ajrab chiqdilar. 10-asrning boshiga kelib faqat Bag‘dod va uning atroflaridagina siyosiy hokimiyat Abbosiylar qo‘lida qoldi. Harbiy kuchlar turk sarkardalari qo‘liga o‘tib ketdi. Ular xohlagan vaqtlarida xalifalarni almashtira olar edilar.</a:t>
            </a:r>
            <a:endParaRPr lang="ru-RU" altLang="ru-RU" sz="2000">
              <a:solidFill>
                <a:schemeClr val="tx1"/>
              </a:solidFill>
              <a:latin typeface="Arial" charset="0"/>
            </a:endParaRPr>
          </a:p>
        </p:txBody>
      </p:sp>
    </p:spTree>
    <p:extLst>
      <p:ext uri="{BB962C8B-B14F-4D97-AF65-F5344CB8AC3E}">
        <p14:creationId xmlns:p14="http://schemas.microsoft.com/office/powerpoint/2010/main" val="1241008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Прямоугольник 3"/>
          <p:cNvSpPr>
            <a:spLocks noChangeArrowheads="1"/>
          </p:cNvSpPr>
          <p:nvPr/>
        </p:nvSpPr>
        <p:spPr bwMode="auto">
          <a:xfrm>
            <a:off x="179388" y="115888"/>
            <a:ext cx="8785225"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400">
                <a:solidFill>
                  <a:schemeClr val="tx1"/>
                </a:solidFill>
                <a:latin typeface="Arial" charset="0"/>
              </a:rPr>
              <a:t>10-asr o‘rtalariga kelib Abbosiylar siyosiy hokimiyatni tamoman qo‘ldan boy berib, musulmonlarning diniy xalifasi (payg‘ambar o‘rinbosari)gina bo‘lib qoldilar. Erondagi buvayhiylar (945 yil) Bag‘dodni o‘z qo‘liga oldi, lekin ular Abbosiylarning mavqei bilan hisoblashar edi. Bag‘dod saljuqiy-sunniylar tomonidan bosib olingandan keyin Abbosiylar siyosiy hukmronligi qisman tiklandi va dinning mavqei mustahkamlandi. 1258 yil mo‘g‘ullar Bagʻdodni vayron qilib, Abbosiylarni tamoman tor-mor keltirdi. Mo‘g‘ul xoni Huloku buyrug‘i bilan Abbosiy xalifalarning so‘nggisi -Mustaʼsim qatl etildi. Abbosiylar sulolasining qolgan vakillari esa Misrga qochdi. Mamluk sultonlari davrida (turklar 1517 yili Misrni olgunga qadar) Abbosiylar Qohirada muqaddas kishilar sifatida yashab keldilar. 1261 yili mamluk sultoni Beybars Abbosiylardan biri al-Mustansirni xalifa deb eʼlon qildi. 1517 yil Abbosiylarning avlodi Mutavakkil III Istanbulga keltirilib, u diniy rahnamolik huquqini turk sultonlariga topshirgan. Abbosiylardan 37 kishi xalifa bo‘lgan.</a:t>
            </a:r>
          </a:p>
          <a:p>
            <a:pPr>
              <a:spcBef>
                <a:spcPct val="0"/>
              </a:spcBef>
              <a:buClrTx/>
              <a:buSzTx/>
              <a:buFontTx/>
              <a:buNone/>
            </a:pPr>
            <a:endParaRPr lang="en-US" altLang="ru-RU" sz="2400">
              <a:solidFill>
                <a:schemeClr val="tx1"/>
              </a:solidFill>
              <a:latin typeface="Arial" charset="0"/>
            </a:endParaRPr>
          </a:p>
        </p:txBody>
      </p:sp>
    </p:spTree>
    <p:extLst>
      <p:ext uri="{BB962C8B-B14F-4D97-AF65-F5344CB8AC3E}">
        <p14:creationId xmlns:p14="http://schemas.microsoft.com/office/powerpoint/2010/main" val="2717575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3" y="71438"/>
            <a:ext cx="8837612"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Скругленный прямоугольник 3"/>
          <p:cNvSpPr/>
          <p:nvPr/>
        </p:nvSpPr>
        <p:spPr>
          <a:xfrm>
            <a:off x="611188" y="4868863"/>
            <a:ext cx="8064500" cy="1152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ABBOSIYLAR ZABT ETGAN HUDUDLAR</a:t>
            </a:r>
            <a:endParaRPr lang="ru-RU" dirty="0"/>
          </a:p>
        </p:txBody>
      </p:sp>
    </p:spTree>
    <p:extLst>
      <p:ext uri="{BB962C8B-B14F-4D97-AF65-F5344CB8AC3E}">
        <p14:creationId xmlns:p14="http://schemas.microsoft.com/office/powerpoint/2010/main" val="2993410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Прямоугольник 3"/>
          <p:cNvSpPr>
            <a:spLocks noChangeArrowheads="1"/>
          </p:cNvSpPr>
          <p:nvPr/>
        </p:nvSpPr>
        <p:spPr bwMode="auto">
          <a:xfrm>
            <a:off x="34925" y="82550"/>
            <a:ext cx="9028113"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a:spcBef>
                <a:spcPct val="0"/>
              </a:spcBef>
              <a:buClrTx/>
              <a:buSzTx/>
              <a:buFontTx/>
              <a:buNone/>
            </a:pPr>
            <a:r>
              <a:rPr lang="en-US" altLang="ru-RU" sz="2000">
                <a:solidFill>
                  <a:schemeClr val="tx1"/>
                </a:solidFill>
                <a:latin typeface="Arial" charset="0"/>
              </a:rPr>
              <a:t>	Arab xalifaligi mamlakatlari madaniyatida san'at, ayniqsa, me'morchilik san'ati alohida o`rintutgan.Go`zallikda tengi yo`q hukmdorlar saroylari soya-salqin, yam-yashil bog`lar ichida bunyodetilgan. Ularda favvoralar mavjud bo`lgan.Shahar me'morchiligi ham juda rivojlangan. Shahar ko`chalariga tosh yotqizilgan. Ko`chalarchiroqlar bilan yoritilgan. Masjidlar shahar ko`rkiga-ko`rk qo`shgan. Masalan, VIII - IX asrlardaQurdobada bunyod etilgan masjidga 600 dan ortiq marmar ustun ishlatilgan. Ustunlar nihoyatdanafis bo`lib, ular masjidga ulug`vorlik baxsh etgan. Qohira shahridagi Hasan masjidi tepasigaqurilgan balandligi 55 metrli gumbaz ham kishilarni hayratga solgan. Arab quruvchilari ajoyibsaroylar, maqbaralar va qal’alar qurishlari bilan shuhrat qozonganlar. Amirning IspaniyaningGranada shahridagi Al-Humro saroyi butun dunyoga mashhur. Halifalikning har bir shahridaalbatta masjidlar bunyod etilgan. Masjidda namoz o’qishdan tashqari, shuningdek, shariyatsudining majlislari o’tkazilgan, kambag’allar uchun to’plangan pullar saqlangan, bu yerga butuntevarak-atrofdagi musulmonlar kelishgan. Aynan shu tufayli masjid qurilishiga katta e’tiborberilgan. Masjidning asosiy binosi – hovliga qaratib qurilgan to’rtburchakli zal. Hovli ustunli ayvonlar bilan o’ralgan, u yerda musulmonlar quyoshdan saqlanganlar. </a:t>
            </a:r>
            <a:endParaRPr lang="ru-RU" altLang="ru-RU" sz="2000">
              <a:solidFill>
                <a:schemeClr val="tx1"/>
              </a:solidFill>
              <a:latin typeface="Arial" charset="0"/>
            </a:endParaRPr>
          </a:p>
        </p:txBody>
      </p:sp>
    </p:spTree>
    <p:extLst>
      <p:ext uri="{BB962C8B-B14F-4D97-AF65-F5344CB8AC3E}">
        <p14:creationId xmlns:p14="http://schemas.microsoft.com/office/powerpoint/2010/main" val="3373227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Прямоугольник 3"/>
          <p:cNvSpPr>
            <a:spLocks noChangeArrowheads="1"/>
          </p:cNvSpPr>
          <p:nvPr/>
        </p:nvSpPr>
        <p:spPr bwMode="auto">
          <a:xfrm>
            <a:off x="158750" y="231775"/>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b="1">
                <a:solidFill>
                  <a:srgbClr val="FF0000"/>
                </a:solidFill>
                <a:latin typeface="Times New Roman" pitchFamily="18" charset="0"/>
              </a:rPr>
              <a:t>Arablar zulmiga </a:t>
            </a:r>
            <a:r>
              <a:rPr lang="en-US" altLang="ru-RU" b="1" u="sng">
                <a:solidFill>
                  <a:srgbClr val="FF0000"/>
                </a:solidFill>
                <a:latin typeface="Times New Roman" pitchFamily="18" charset="0"/>
                <a:hlinkClick r:id="rId2"/>
              </a:rPr>
              <a:t>qarshi xalq ozodlik kurashlari</a:t>
            </a:r>
            <a:r>
              <a:rPr lang="en-US" altLang="ru-RU" sz="2400">
                <a:solidFill>
                  <a:srgbClr val="000000"/>
                </a:solidFill>
                <a:latin typeface="Times New Roman" pitchFamily="18" charset="0"/>
              </a:rPr>
              <a:t> </a:t>
            </a:r>
            <a:endParaRPr lang="ru-RU" altLang="ru-RU" sz="2400">
              <a:solidFill>
                <a:schemeClr val="tx1"/>
              </a:solidFill>
              <a:latin typeface="Arial" charset="0"/>
            </a:endParaRPr>
          </a:p>
        </p:txBody>
      </p:sp>
      <p:sp>
        <p:nvSpPr>
          <p:cNvPr id="5" name="Скругленный прямоугольник 4"/>
          <p:cNvSpPr/>
          <p:nvPr/>
        </p:nvSpPr>
        <p:spPr>
          <a:xfrm>
            <a:off x="179512" y="66782"/>
            <a:ext cx="8784976" cy="91440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ru-RU"/>
          </a:p>
        </p:txBody>
      </p:sp>
      <p:sp>
        <p:nvSpPr>
          <p:cNvPr id="44038" name="Прямоугольник 5"/>
          <p:cNvSpPr>
            <a:spLocks noChangeArrowheads="1"/>
          </p:cNvSpPr>
          <p:nvPr/>
        </p:nvSpPr>
        <p:spPr bwMode="auto">
          <a:xfrm>
            <a:off x="147638" y="173038"/>
            <a:ext cx="8816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b="1">
                <a:solidFill>
                  <a:srgbClr val="92D050"/>
                </a:solidFill>
                <a:latin typeface="Times New Roman" pitchFamily="18" charset="0"/>
              </a:rPr>
              <a:t>Arablar zulmiga </a:t>
            </a:r>
            <a:r>
              <a:rPr lang="en-US" altLang="ru-RU" b="1" u="sng">
                <a:solidFill>
                  <a:srgbClr val="92D050"/>
                </a:solidFill>
                <a:latin typeface="Times New Roman" pitchFamily="18" charset="0"/>
                <a:hlinkClick r:id="rId2"/>
              </a:rPr>
              <a:t>qarshi xalq ozodlik kurashlari</a:t>
            </a:r>
            <a:r>
              <a:rPr lang="en-US" altLang="ru-RU" sz="2400">
                <a:solidFill>
                  <a:srgbClr val="000000"/>
                </a:solidFill>
                <a:latin typeface="Times New Roman" pitchFamily="18" charset="0"/>
              </a:rPr>
              <a:t> </a:t>
            </a:r>
            <a:endParaRPr lang="ru-RU" altLang="ru-RU" sz="2400">
              <a:solidFill>
                <a:schemeClr val="tx1"/>
              </a:solidFill>
              <a:latin typeface="Arial" charset="0"/>
            </a:endParaRPr>
          </a:p>
        </p:txBody>
      </p:sp>
      <p:sp>
        <p:nvSpPr>
          <p:cNvPr id="44039" name="Прямоугольник 6"/>
          <p:cNvSpPr>
            <a:spLocks noChangeArrowheads="1"/>
          </p:cNvSpPr>
          <p:nvPr/>
        </p:nvSpPr>
        <p:spPr bwMode="auto">
          <a:xfrm>
            <a:off x="0" y="1412875"/>
            <a:ext cx="9144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a:solidFill>
                  <a:srgbClr val="00B0F0"/>
                </a:solidFill>
                <a:latin typeface="Times New Roman" pitchFamily="18" charset="0"/>
              </a:rPr>
              <a:t>O’rta Osiyo xalqlari arablar istilochilik yurishining birinchi kunlaridan boshlab o`z erki va ozodligi uchun muqaddas kurashga otlanganlar, ona Vatan tuprog’ining biror qarich yeri bo`lsada, uni jangsiz va kurashsiz </a:t>
            </a:r>
            <a:r>
              <a:rPr lang="en-US" altLang="ru-RU">
                <a:solidFill>
                  <a:srgbClr val="00B0F0"/>
                </a:solidFill>
                <a:latin typeface="Times New Roman" pitchFamily="18" charset="0"/>
                <a:hlinkClick r:id="rId3"/>
              </a:rPr>
              <a:t>bosqinchilarga bermaganlar</a:t>
            </a:r>
            <a:r>
              <a:rPr lang="en-US" altLang="ru-RU">
                <a:solidFill>
                  <a:srgbClr val="00B0F0"/>
                </a:solidFill>
                <a:latin typeface="Times New Roman" pitchFamily="18" charset="0"/>
              </a:rPr>
              <a:t>, Arablarga qarshi olib borilgan erk va ozodlik kurashining- eng e'tiborli tomoni shundaki, bu korashda Movarounnahrning o’troq qadimiy yerlik aholisi bilan turk qabilalari doimo birgalashib yagona ittifoqda jang qilganlar.</a:t>
            </a:r>
            <a:endParaRPr lang="ru-RU" altLang="ru-RU">
              <a:solidFill>
                <a:srgbClr val="00B0F0"/>
              </a:solidFill>
              <a:latin typeface="Arial" charset="0"/>
            </a:endParaRPr>
          </a:p>
        </p:txBody>
      </p:sp>
    </p:spTree>
    <p:extLst>
      <p:ext uri="{BB962C8B-B14F-4D97-AF65-F5344CB8AC3E}">
        <p14:creationId xmlns:p14="http://schemas.microsoft.com/office/powerpoint/2010/main" val="21559322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Прямоугольник 3"/>
          <p:cNvSpPr>
            <a:spLocks noChangeArrowheads="1"/>
          </p:cNvSpPr>
          <p:nvPr/>
        </p:nvSpPr>
        <p:spPr bwMode="auto">
          <a:xfrm>
            <a:off x="19050" y="476250"/>
            <a:ext cx="9144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3600">
                <a:latin typeface="Times New Roman" pitchFamily="18" charset="0"/>
              </a:rPr>
              <a:t>720—722 yillarda birinchilar katorida arablarga qarshi Sug’diyonada qo`zgolon ko`tarilgan. Bu ko`zgalonga Samarqand hokimi G’o’rak va Panjik</a:t>
            </a:r>
            <a:r>
              <a:rPr lang="ru-RU" altLang="ru-RU" sz="3600">
                <a:latin typeface="Times New Roman" pitchFamily="18" charset="0"/>
              </a:rPr>
              <a:t>е</a:t>
            </a:r>
            <a:r>
              <a:rPr lang="en-US" altLang="ru-RU" sz="3600">
                <a:latin typeface="Times New Roman" pitchFamily="18" charset="0"/>
              </a:rPr>
              <a:t>nt xukmdori Divashtich boshchilik qilganlar. Har safar bo`lganid</a:t>
            </a:r>
            <a:r>
              <a:rPr lang="ru-RU" altLang="ru-RU" sz="3600">
                <a:latin typeface="Times New Roman" pitchFamily="18" charset="0"/>
              </a:rPr>
              <a:t>е</a:t>
            </a:r>
            <a:r>
              <a:rPr lang="en-US" altLang="ru-RU" sz="3600">
                <a:latin typeface="Times New Roman" pitchFamily="18" charset="0"/>
              </a:rPr>
              <a:t>k so’g’dliklarning ozodlik va erk uchun kurashlarini turklar qo’llab- quvatlaganlar. </a:t>
            </a:r>
            <a:r>
              <a:rPr lang="ru-RU" altLang="ru-RU" sz="3600">
                <a:latin typeface="Times New Roman" pitchFamily="18" charset="0"/>
              </a:rPr>
              <a:t>Е</a:t>
            </a:r>
            <a:r>
              <a:rPr lang="en-US" altLang="ru-RU" sz="3600">
                <a:latin typeface="Times New Roman" pitchFamily="18" charset="0"/>
              </a:rPr>
              <a:t>ttisuvdan, Turkash xoqon shahzoda Kursul boshchiligida katta qo’shinni </a:t>
            </a:r>
            <a:r>
              <a:rPr lang="en-US" altLang="ru-RU" sz="3600">
                <a:latin typeface="Times New Roman" pitchFamily="18" charset="0"/>
                <a:hlinkClick r:id="rId2"/>
              </a:rPr>
              <a:t>yordam berish uchun Sa-</a:t>
            </a:r>
            <a:endParaRPr lang="en-US" altLang="ru-RU" sz="3600">
              <a:latin typeface="Times New Roman" pitchFamily="18" charset="0"/>
            </a:endParaRPr>
          </a:p>
          <a:p>
            <a:pPr>
              <a:spcBef>
                <a:spcPct val="0"/>
              </a:spcBef>
              <a:buClrTx/>
              <a:buSzTx/>
              <a:buFontTx/>
              <a:buNone/>
            </a:pPr>
            <a:r>
              <a:rPr lang="en-US" altLang="ru-RU" sz="3600">
                <a:latin typeface="Arial" charset="0"/>
              </a:rPr>
              <a:t/>
            </a:r>
            <a:br>
              <a:rPr lang="en-US" altLang="ru-RU" sz="3600">
                <a:latin typeface="Arial" charset="0"/>
              </a:rPr>
            </a:br>
            <a:r>
              <a:rPr lang="en-US" altLang="ru-RU" sz="3600">
                <a:latin typeface="Times New Roman" pitchFamily="18" charset="0"/>
              </a:rPr>
              <a:t>marqandga yuborgan.</a:t>
            </a:r>
            <a:endParaRPr lang="ru-RU" altLang="ru-RU" sz="3600">
              <a:latin typeface="Arial" charset="0"/>
            </a:endParaRPr>
          </a:p>
        </p:txBody>
      </p:sp>
    </p:spTree>
    <p:extLst>
      <p:ext uri="{BB962C8B-B14F-4D97-AF65-F5344CB8AC3E}">
        <p14:creationId xmlns:p14="http://schemas.microsoft.com/office/powerpoint/2010/main" val="13363339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endParaRPr lang="ru-RU"/>
          </a:p>
        </p:txBody>
      </p:sp>
      <p:sp>
        <p:nvSpPr>
          <p:cNvPr id="46083" name="Объект 2"/>
          <p:cNvSpPr>
            <a:spLocks noGrp="1"/>
          </p:cNvSpPr>
          <p:nvPr>
            <p:ph sz="quarter" idx="4294967295"/>
          </p:nvPr>
        </p:nvSpPr>
        <p:spPr/>
        <p:txBody>
          <a:bodyPr/>
          <a:lstStyle/>
          <a:p>
            <a:endParaRPr lang="ru-RU" altLang="ru-RU" smtClean="0"/>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0518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Прямоугольник 3"/>
          <p:cNvSpPr>
            <a:spLocks noChangeArrowheads="1"/>
          </p:cNvSpPr>
          <p:nvPr/>
        </p:nvSpPr>
        <p:spPr bwMode="auto">
          <a:xfrm>
            <a:off x="-11113" y="115888"/>
            <a:ext cx="9144001" cy="649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a:solidFill>
                  <a:srgbClr val="0070C0"/>
                </a:solidFill>
                <a:latin typeface="Times New Roman" pitchFamily="18" charset="0"/>
              </a:rPr>
              <a:t>Sug’dliklarning birlashgan kuchlari arablar qarshi muvaffaqiyatli janglar qilib bir n</a:t>
            </a:r>
            <a:r>
              <a:rPr lang="ru-RU" altLang="ru-RU">
                <a:solidFill>
                  <a:srgbClr val="0070C0"/>
                </a:solidFill>
                <a:latin typeface="Times New Roman" pitchFamily="18" charset="0"/>
              </a:rPr>
              <a:t>е</a:t>
            </a:r>
            <a:r>
              <a:rPr lang="en-US" altLang="ru-RU">
                <a:solidFill>
                  <a:srgbClr val="0070C0"/>
                </a:solidFill>
                <a:latin typeface="Times New Roman" pitchFamily="18" charset="0"/>
              </a:rPr>
              <a:t>cha zarbalar berganlar. Bu paytda Xurosonda Sayd ibn Abdulaziz noib edi. U yumshoq tabiatli va ayni zamonda kiyim-kechakka o’ch bo’lganligidan «Xuzayna» (uy bekasi) laqabini olgan edi. Xurosonga yangi tayinlangan Said ibn Amr Al-Haroshiy (721) so’g’dliklarga qarshi k</a:t>
            </a:r>
            <a:r>
              <a:rPr lang="ru-RU" altLang="ru-RU">
                <a:solidFill>
                  <a:srgbClr val="0070C0"/>
                </a:solidFill>
                <a:latin typeface="Times New Roman" pitchFamily="18" charset="0"/>
              </a:rPr>
              <a:t>е</a:t>
            </a:r>
            <a:r>
              <a:rPr lang="en-US" altLang="ru-RU">
                <a:solidFill>
                  <a:srgbClr val="0070C0"/>
                </a:solidFill>
                <a:latin typeface="Times New Roman" pitchFamily="18" charset="0"/>
              </a:rPr>
              <a:t>skin cho ralarro’rgan. U Iroqda ko`tarilgan xalq ko`zg’olonini bostirishda o’zining shafqatsizligi bilan nom qozongan edi. Haroshiy ko`rgan k</a:t>
            </a:r>
            <a:r>
              <a:rPr lang="ru-RU" altLang="ru-RU">
                <a:solidFill>
                  <a:srgbClr val="0070C0"/>
                </a:solidFill>
                <a:latin typeface="Times New Roman" pitchFamily="18" charset="0"/>
              </a:rPr>
              <a:t>е</a:t>
            </a:r>
            <a:r>
              <a:rPr lang="en-US" altLang="ru-RU">
                <a:solidFill>
                  <a:srgbClr val="0070C0"/>
                </a:solidFill>
                <a:latin typeface="Times New Roman" pitchFamily="18" charset="0"/>
              </a:rPr>
              <a:t>skin choralardan jabr ko’rib norozi bo`lgan So’g’d axolisi mamlakatni tark etib, Farg’onaga ko’chishga qaror qilgan.</a:t>
            </a:r>
            <a:endParaRPr lang="ru-RU" altLang="ru-RU">
              <a:solidFill>
                <a:srgbClr val="0070C0"/>
              </a:solidFill>
              <a:latin typeface="Arial" charset="0"/>
            </a:endParaRPr>
          </a:p>
        </p:txBody>
      </p:sp>
    </p:spTree>
    <p:extLst>
      <p:ext uri="{BB962C8B-B14F-4D97-AF65-F5344CB8AC3E}">
        <p14:creationId xmlns:p14="http://schemas.microsoft.com/office/powerpoint/2010/main" val="29772743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Прямоугольник 3"/>
          <p:cNvSpPr>
            <a:spLocks noChangeArrowheads="1"/>
          </p:cNvSpPr>
          <p:nvPr/>
        </p:nvSpPr>
        <p:spPr bwMode="auto">
          <a:xfrm>
            <a:off x="0" y="260350"/>
            <a:ext cx="91440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800">
                <a:solidFill>
                  <a:srgbClr val="000000"/>
                </a:solidFill>
                <a:latin typeface="Times New Roman" pitchFamily="18" charset="0"/>
              </a:rPr>
              <a:t>So’g’d aholisidan taxminan 10 min kishi yo`lga otlanib, Xo’jand shaxriga </a:t>
            </a:r>
            <a:r>
              <a:rPr lang="ru-RU" altLang="ru-RU" sz="2800">
                <a:solidFill>
                  <a:srgbClr val="000000"/>
                </a:solidFill>
                <a:latin typeface="Times New Roman" pitchFamily="18" charset="0"/>
              </a:rPr>
              <a:t>е</a:t>
            </a:r>
            <a:r>
              <a:rPr lang="en-US" altLang="ru-RU" sz="2800">
                <a:solidFill>
                  <a:srgbClr val="000000"/>
                </a:solidFill>
                <a:latin typeface="Times New Roman" pitchFamily="18" charset="0"/>
              </a:rPr>
              <a:t>tib k</a:t>
            </a:r>
            <a:r>
              <a:rPr lang="ru-RU" altLang="ru-RU" sz="2800">
                <a:solidFill>
                  <a:srgbClr val="000000"/>
                </a:solidFill>
                <a:latin typeface="Times New Roman" pitchFamily="18" charset="0"/>
              </a:rPr>
              <a:t>е</a:t>
            </a:r>
            <a:r>
              <a:rPr lang="en-US" altLang="ru-RU" sz="2800">
                <a:solidFill>
                  <a:srgbClr val="000000"/>
                </a:solidFill>
                <a:latin typeface="Times New Roman" pitchFamily="18" charset="0"/>
              </a:rPr>
              <a:t>lganlarida Farg’ona podshosi ularni shaharda joy-lashtira olmay Isfara hududlarida </a:t>
            </a:r>
            <a:r>
              <a:rPr lang="en-US" altLang="ru-RU" sz="2800">
                <a:solidFill>
                  <a:schemeClr val="tx1"/>
                </a:solidFill>
                <a:latin typeface="Times New Roman" pitchFamily="18" charset="0"/>
                <a:hlinkClick r:id="rId2"/>
              </a:rPr>
              <a:t>joylashishini taklif etgan</a:t>
            </a:r>
            <a:r>
              <a:rPr lang="en-US" altLang="ru-RU" sz="2800">
                <a:solidFill>
                  <a:srgbClr val="000000"/>
                </a:solidFill>
                <a:latin typeface="Times New Roman" pitchFamily="18" charset="0"/>
              </a:rPr>
              <a:t>, Bu birinchi guruh edi. Ikkinchi guruh Panjik</a:t>
            </a:r>
            <a:r>
              <a:rPr lang="ru-RU" altLang="ru-RU" sz="2800">
                <a:solidFill>
                  <a:srgbClr val="000000"/>
                </a:solidFill>
                <a:latin typeface="Times New Roman" pitchFamily="18" charset="0"/>
              </a:rPr>
              <a:t>е</a:t>
            </a:r>
            <a:r>
              <a:rPr lang="en-US" altLang="ru-RU" sz="2800">
                <a:solidFill>
                  <a:srgbClr val="000000"/>
                </a:solidFill>
                <a:latin typeface="Times New Roman" pitchFamily="18" charset="0"/>
              </a:rPr>
              <a:t>nt hokimi Divashtich boshchiligida Zarafshon bo’ylab tog’lar oshib Obgar (Obargar) qalasi oldidan o’tib ilgarilab borgan.Birinchi guruh hali Isfaraga </a:t>
            </a:r>
            <a:r>
              <a:rPr lang="ru-RU" altLang="ru-RU" sz="2800">
                <a:solidFill>
                  <a:srgbClr val="000000"/>
                </a:solidFill>
                <a:latin typeface="Times New Roman" pitchFamily="18" charset="0"/>
              </a:rPr>
              <a:t>е</a:t>
            </a:r>
            <a:r>
              <a:rPr lang="en-US" altLang="ru-RU" sz="2800">
                <a:solidFill>
                  <a:srgbClr val="000000"/>
                </a:solidFill>
                <a:latin typeface="Times New Roman" pitchFamily="18" charset="0"/>
              </a:rPr>
              <a:t>tib bormasdan Al-Haroshiy yuborgan arab qo’shinlari Xo’jandga </a:t>
            </a:r>
            <a:r>
              <a:rPr lang="ru-RU" altLang="ru-RU" sz="2800">
                <a:solidFill>
                  <a:srgbClr val="000000"/>
                </a:solidFill>
                <a:latin typeface="Times New Roman" pitchFamily="18" charset="0"/>
              </a:rPr>
              <a:t>е</a:t>
            </a:r>
            <a:r>
              <a:rPr lang="en-US" altLang="ru-RU" sz="2800">
                <a:solidFill>
                  <a:srgbClr val="000000"/>
                </a:solidFill>
                <a:latin typeface="Times New Roman" pitchFamily="18" charset="0"/>
              </a:rPr>
              <a:t>tib borganlar va so’g’dlilarni qamal qilganlar. Farg’ona hokimi so’g’dliklarga yordam bermagan.Qamalda qolgan so’g’dliklarni arablar batamom qirib tashlaganlar. Ba'zi ma'lumotlarda uch ming, yana boqalarida esa </a:t>
            </a:r>
            <a:r>
              <a:rPr lang="ru-RU" altLang="ru-RU" sz="2800">
                <a:solidFill>
                  <a:srgbClr val="000000"/>
                </a:solidFill>
                <a:latin typeface="Times New Roman" pitchFamily="18" charset="0"/>
              </a:rPr>
              <a:t>е</a:t>
            </a:r>
            <a:r>
              <a:rPr lang="en-US" altLang="ru-RU" sz="2800">
                <a:solidFill>
                  <a:srgbClr val="000000"/>
                </a:solidFill>
                <a:latin typeface="Times New Roman" pitchFamily="18" charset="0"/>
              </a:rPr>
              <a:t>tti ming odam ana shu qirg’inda halok bo`lganligi ta'kidlanadi. Arablar juda katta o’ljalarni qo’lga olganlar.</a:t>
            </a:r>
          </a:p>
        </p:txBody>
      </p:sp>
    </p:spTree>
    <p:extLst>
      <p:ext uri="{BB962C8B-B14F-4D97-AF65-F5344CB8AC3E}">
        <p14:creationId xmlns:p14="http://schemas.microsoft.com/office/powerpoint/2010/main" val="33316975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Прямоугольник 3"/>
          <p:cNvSpPr>
            <a:spLocks noChangeArrowheads="1"/>
          </p:cNvSpPr>
          <p:nvPr/>
        </p:nvSpPr>
        <p:spPr bwMode="auto">
          <a:xfrm>
            <a:off x="0" y="765175"/>
            <a:ext cx="91440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3600">
                <a:solidFill>
                  <a:srgbClr val="000000"/>
                </a:solidFill>
                <a:latin typeface="Times New Roman" pitchFamily="18" charset="0"/>
              </a:rPr>
              <a:t>Sayd Al-Haroshiy Divashtich boshchiligida Obargar yaqinida turgan panjik</a:t>
            </a:r>
            <a:r>
              <a:rPr lang="ru-RU" altLang="ru-RU" sz="3600">
                <a:solidFill>
                  <a:srgbClr val="000000"/>
                </a:solidFill>
                <a:latin typeface="Times New Roman" pitchFamily="18" charset="0"/>
              </a:rPr>
              <a:t>е</a:t>
            </a:r>
            <a:r>
              <a:rPr lang="en-US" altLang="ru-RU" sz="3600">
                <a:solidFill>
                  <a:srgbClr val="000000"/>
                </a:solidFill>
                <a:latin typeface="Times New Roman" pitchFamily="18" charset="0"/>
              </a:rPr>
              <a:t>ntliklarni tugatishga kirishadi. Shu maqsadda u Sulaymon ibn Abussari boshchiligida katta qo’shin jo’natadi. Bu ko’shin tarkibida O’rta Osiyo hududlaridagi </a:t>
            </a:r>
            <a:r>
              <a:rPr lang="en-US" altLang="ru-RU" sz="3600">
                <a:solidFill>
                  <a:schemeClr val="tx1"/>
                </a:solidFill>
                <a:latin typeface="Times New Roman" pitchFamily="18" charset="0"/>
                <a:hlinkClick r:id="rId2"/>
              </a:rPr>
              <a:t>bir n</a:t>
            </a:r>
            <a:r>
              <a:rPr lang="ru-RU" altLang="ru-RU" sz="3600">
                <a:solidFill>
                  <a:schemeClr val="tx1"/>
                </a:solidFill>
                <a:latin typeface="Times New Roman" pitchFamily="18" charset="0"/>
                <a:hlinkClick r:id="rId2"/>
              </a:rPr>
              <a:t>е</a:t>
            </a:r>
            <a:r>
              <a:rPr lang="en-US" altLang="ru-RU" sz="3600">
                <a:solidFill>
                  <a:schemeClr val="tx1"/>
                </a:solidFill>
                <a:latin typeface="Times New Roman" pitchFamily="18" charset="0"/>
                <a:hlinkClick r:id="rId2"/>
              </a:rPr>
              <a:t>cha hokimlar</a:t>
            </a:r>
            <a:r>
              <a:rPr lang="en-US" altLang="ru-RU" sz="3600">
                <a:solidFill>
                  <a:srgbClr val="000000"/>
                </a:solidFill>
                <a:latin typeface="Times New Roman" pitchFamily="18" charset="0"/>
              </a:rPr>
              <a:t>, jumladan Xorazm vohasi kuchlari ham bor edi. Umumiy qo’shinga rahbarlik qilish </a:t>
            </a:r>
            <a:r>
              <a:rPr lang="en-US" altLang="ru-RU" sz="3600" b="1">
                <a:solidFill>
                  <a:srgbClr val="000000"/>
                </a:solidFill>
                <a:latin typeface="Times New Roman" pitchFamily="18" charset="0"/>
              </a:rPr>
              <a:t>Musayyob </a:t>
            </a:r>
            <a:r>
              <a:rPr lang="en-US" altLang="ru-RU" sz="3600" b="1">
                <a:solidFill>
                  <a:srgbClr val="000000"/>
                </a:solidFill>
                <a:latin typeface="Times New Roman" pitchFamily="18" charset="0"/>
                <a:hlinkClick r:id="rId3"/>
              </a:rPr>
              <a:t>ibn Bashir Ar-Riyohiyga</a:t>
            </a:r>
            <a:r>
              <a:rPr lang="en-US" altLang="ru-RU" sz="3600">
                <a:solidFill>
                  <a:srgbClr val="000000"/>
                </a:solidFill>
                <a:latin typeface="Times New Roman" pitchFamily="18" charset="0"/>
              </a:rPr>
              <a:t> yuklatiladi.</a:t>
            </a:r>
            <a:endParaRPr lang="ru-RU" altLang="ru-RU" sz="3600">
              <a:solidFill>
                <a:schemeClr val="tx1"/>
              </a:solidFill>
              <a:latin typeface="Arial" charset="0"/>
            </a:endParaRPr>
          </a:p>
        </p:txBody>
      </p:sp>
    </p:spTree>
    <p:extLst>
      <p:ext uri="{BB962C8B-B14F-4D97-AF65-F5344CB8AC3E}">
        <p14:creationId xmlns:p14="http://schemas.microsoft.com/office/powerpoint/2010/main" val="751737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2327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Прямоугольник 3"/>
          <p:cNvSpPr>
            <a:spLocks noChangeArrowheads="1"/>
          </p:cNvSpPr>
          <p:nvPr/>
        </p:nvSpPr>
        <p:spPr bwMode="auto">
          <a:xfrm>
            <a:off x="-1588" y="333375"/>
            <a:ext cx="9144001"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a:solidFill>
                  <a:srgbClr val="000000"/>
                </a:solidFill>
                <a:latin typeface="Times New Roman" pitchFamily="18" charset="0"/>
              </a:rPr>
              <a:t>Ko`zg’olon ko`targan Divashtich boshchiligidagi kuchlar Obargar qal'asidan chiqib dushmanni qarshi oladi. Bu jangda arablarning qo’li baland k</a:t>
            </a:r>
            <a:r>
              <a:rPr lang="ru-RU" altLang="ru-RU">
                <a:solidFill>
                  <a:srgbClr val="000000"/>
                </a:solidFill>
                <a:latin typeface="Times New Roman" pitchFamily="18" charset="0"/>
              </a:rPr>
              <a:t>е</a:t>
            </a:r>
            <a:r>
              <a:rPr lang="en-US" altLang="ru-RU">
                <a:solidFill>
                  <a:srgbClr val="000000"/>
                </a:solidFill>
                <a:latin typeface="Times New Roman" pitchFamily="18" charset="0"/>
              </a:rPr>
              <a:t>lib, ko`zg’olonchilar Obargar qalasiga ch</a:t>
            </a:r>
            <a:r>
              <a:rPr lang="ru-RU" altLang="ru-RU">
                <a:solidFill>
                  <a:srgbClr val="000000"/>
                </a:solidFill>
                <a:latin typeface="Times New Roman" pitchFamily="18" charset="0"/>
              </a:rPr>
              <a:t>е</a:t>
            </a:r>
            <a:r>
              <a:rPr lang="en-US" altLang="ru-RU">
                <a:solidFill>
                  <a:srgbClr val="000000"/>
                </a:solidFill>
                <a:latin typeface="Times New Roman" pitchFamily="18" charset="0"/>
              </a:rPr>
              <a:t>kinadilar. Qala arablar tomonidan qurshovga olinadi. Kuchlar nisbatining t</a:t>
            </a:r>
            <a:r>
              <a:rPr lang="ru-RU" altLang="ru-RU">
                <a:solidFill>
                  <a:srgbClr val="000000"/>
                </a:solidFill>
                <a:latin typeface="Times New Roman" pitchFamily="18" charset="0"/>
              </a:rPr>
              <a:t>е</a:t>
            </a:r>
            <a:r>
              <a:rPr lang="en-US" altLang="ru-RU">
                <a:solidFill>
                  <a:srgbClr val="000000"/>
                </a:solidFill>
                <a:latin typeface="Times New Roman" pitchFamily="18" charset="0"/>
              </a:rPr>
              <a:t>ng emasligini hisobga olgan Divashtich Sulaymonga qal'ani topshirishga rozi bo`ladi va o`zini Musayyob bilan birga Haroshiy oldiga yuborishni so’raydi. Haroshiy Divashtichni </a:t>
            </a:r>
            <a:r>
              <a:rPr lang="en-US" altLang="ru-RU">
                <a:solidFill>
                  <a:schemeClr val="tx1"/>
                </a:solidFill>
                <a:latin typeface="Times New Roman" pitchFamily="18" charset="0"/>
                <a:hlinkClick r:id="rId2"/>
              </a:rPr>
              <a:t>izzat-ikrom bilan kutib oladi</a:t>
            </a:r>
            <a:r>
              <a:rPr lang="en-US" altLang="ru-RU">
                <a:solidFill>
                  <a:srgbClr val="000000"/>
                </a:solidFill>
                <a:latin typeface="Times New Roman" pitchFamily="18" charset="0"/>
              </a:rPr>
              <a:t>, samimiy qabul qiladi, so`ngra Arbinjonga (ba'zi manbalarda Rabinjon — Kattaqo’rgonga yaqin joyda) olib borib qatl etadi.</a:t>
            </a:r>
            <a:endParaRPr lang="ru-RU" altLang="ru-RU">
              <a:solidFill>
                <a:schemeClr val="tx1"/>
              </a:solidFill>
              <a:latin typeface="Arial" charset="0"/>
            </a:endParaRPr>
          </a:p>
        </p:txBody>
      </p:sp>
    </p:spTree>
    <p:extLst>
      <p:ext uri="{BB962C8B-B14F-4D97-AF65-F5344CB8AC3E}">
        <p14:creationId xmlns:p14="http://schemas.microsoft.com/office/powerpoint/2010/main" val="596910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Прямоугольник 3"/>
          <p:cNvSpPr>
            <a:spLocks noChangeArrowheads="1"/>
          </p:cNvSpPr>
          <p:nvPr/>
        </p:nvSpPr>
        <p:spPr bwMode="auto">
          <a:xfrm>
            <a:off x="0" y="404813"/>
            <a:ext cx="91440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400">
                <a:solidFill>
                  <a:srgbClr val="000000"/>
                </a:solidFill>
                <a:latin typeface="Times New Roman" pitchFamily="18" charset="0"/>
              </a:rPr>
              <a:t> </a:t>
            </a:r>
            <a:r>
              <a:rPr lang="en-US" altLang="ru-RU">
                <a:solidFill>
                  <a:srgbClr val="000000"/>
                </a:solidFill>
                <a:latin typeface="Times New Roman" pitchFamily="18" charset="0"/>
              </a:rPr>
              <a:t>Divashtich tanasi zardushtiylarning xilxonasi- novus d</a:t>
            </a:r>
            <a:r>
              <a:rPr lang="ru-RU" altLang="ru-RU">
                <a:solidFill>
                  <a:srgbClr val="000000"/>
                </a:solidFill>
                <a:latin typeface="Times New Roman" pitchFamily="18" charset="0"/>
              </a:rPr>
              <a:t>е</a:t>
            </a:r>
            <a:r>
              <a:rPr lang="en-US" altLang="ru-RU">
                <a:solidFill>
                  <a:srgbClr val="000000"/>
                </a:solidFill>
                <a:latin typeface="Times New Roman" pitchFamily="18" charset="0"/>
              </a:rPr>
              <a:t>voriga qoqib qo’yiladi. Haroshiy suvdliklar qo`zgolonini bostirgach, Zarafshon va Qashqadaryo vodiylarida «tartib» o’rnatadi. Unda ayniqsa K</a:t>
            </a:r>
            <a:r>
              <a:rPr lang="ru-RU" altLang="ru-RU">
                <a:solidFill>
                  <a:srgbClr val="000000"/>
                </a:solidFill>
                <a:latin typeface="Times New Roman" pitchFamily="18" charset="0"/>
              </a:rPr>
              <a:t>е</a:t>
            </a:r>
            <a:r>
              <a:rPr lang="en-US" altLang="ru-RU">
                <a:solidFill>
                  <a:srgbClr val="000000"/>
                </a:solidFill>
                <a:latin typeface="Times New Roman" pitchFamily="18" charset="0"/>
              </a:rPr>
              <a:t>sh va Yasaf katta tassurot uyg’otadi. U Sulaymon ibn Abussariyni bu shaharlarga xukim qilib tayinlaydi. Bundan tashqari Sulaymon </a:t>
            </a:r>
            <a:r>
              <a:rPr lang="en-US" altLang="ru-RU">
                <a:solidFill>
                  <a:schemeClr val="tx1"/>
                </a:solidFill>
                <a:latin typeface="Times New Roman" pitchFamily="18" charset="0"/>
                <a:hlinkClick r:id="rId2"/>
              </a:rPr>
              <a:t>ayni zamonda harbiy ishlarga</a:t>
            </a:r>
            <a:r>
              <a:rPr lang="en-US" altLang="ru-RU">
                <a:solidFill>
                  <a:srgbClr val="000000"/>
                </a:solidFill>
                <a:latin typeface="Times New Roman" pitchFamily="18" charset="0"/>
              </a:rPr>
              <a:t>, hamda hiroj to’plash bo’yicha ham boshliq edi. Bunday mas'uliyatli ikkita lavozimga bir vaqtning o`zida u davrda hech kim qo’yilmasdi. Bu Sulaymonga bo`lgan o`ziga hos katta ishonch edi, albatta.</a:t>
            </a:r>
            <a:endParaRPr lang="ru-RU" altLang="ru-RU">
              <a:solidFill>
                <a:schemeClr val="tx1"/>
              </a:solidFill>
              <a:latin typeface="Arial" charset="0"/>
            </a:endParaRPr>
          </a:p>
        </p:txBody>
      </p:sp>
    </p:spTree>
    <p:extLst>
      <p:ext uri="{BB962C8B-B14F-4D97-AF65-F5344CB8AC3E}">
        <p14:creationId xmlns:p14="http://schemas.microsoft.com/office/powerpoint/2010/main" val="6427280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Прямоугольник 3"/>
          <p:cNvSpPr>
            <a:spLocks noChangeArrowheads="1"/>
          </p:cNvSpPr>
          <p:nvPr/>
        </p:nvSpPr>
        <p:spPr bwMode="auto">
          <a:xfrm>
            <a:off x="20638" y="1335088"/>
            <a:ext cx="9144000" cy="551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a:solidFill>
                  <a:srgbClr val="000000"/>
                </a:solidFill>
                <a:latin typeface="Times New Roman" pitchFamily="18" charset="0"/>
              </a:rPr>
              <a:t>Arab istilochilariga qarshi kurash bir daqiqa bo`lsada to’xtamadi va u muttasil davom etdi. 723 yilda, Farg`ona podshosi bosh ko`tardi. </a:t>
            </a:r>
            <a:r>
              <a:rPr lang="en-US" altLang="ru-RU">
                <a:solidFill>
                  <a:schemeClr val="tx1"/>
                </a:solidFill>
                <a:latin typeface="Times New Roman" pitchFamily="18" charset="0"/>
                <a:hlinkClick r:id="rId2"/>
              </a:rPr>
              <a:t>Uni Shosh</a:t>
            </a:r>
            <a:r>
              <a:rPr lang="en-US" altLang="ru-RU">
                <a:solidFill>
                  <a:srgbClr val="000000"/>
                </a:solidFill>
                <a:latin typeface="Times New Roman" pitchFamily="18" charset="0"/>
              </a:rPr>
              <a:t>, Nasaf aholisi va turklar qo’llab-quvvatladilar. Ittifoqchilarning birlashgan kuchlari arablarni Xo’janddan to Samarqandgacha bir n</a:t>
            </a:r>
            <a:r>
              <a:rPr lang="ru-RU" altLang="ru-RU">
                <a:solidFill>
                  <a:srgbClr val="000000"/>
                </a:solidFill>
                <a:latin typeface="Times New Roman" pitchFamily="18" charset="0"/>
              </a:rPr>
              <a:t>е</a:t>
            </a:r>
            <a:r>
              <a:rPr lang="en-US" altLang="ru-RU">
                <a:solidFill>
                  <a:srgbClr val="000000"/>
                </a:solidFill>
                <a:latin typeface="Times New Roman" pitchFamily="18" charset="0"/>
              </a:rPr>
              <a:t>cha zarbalar berib ta'qib etib bordilar. Bu voqealar shundan dalolat beradiki, so’g’dliklar arablardan bir n</a:t>
            </a:r>
            <a:r>
              <a:rPr lang="ru-RU" altLang="ru-RU">
                <a:solidFill>
                  <a:srgbClr val="000000"/>
                </a:solidFill>
                <a:latin typeface="Times New Roman" pitchFamily="18" charset="0"/>
              </a:rPr>
              <a:t>е</a:t>
            </a:r>
            <a:r>
              <a:rPr lang="en-US" altLang="ru-RU">
                <a:solidFill>
                  <a:srgbClr val="000000"/>
                </a:solidFill>
                <a:latin typeface="Times New Roman" pitchFamily="18" charset="0"/>
              </a:rPr>
              <a:t>cha bor mag’lubiyatga uchragan bo`lsalarda, ular o`zlarini hali batamom zabt etilgan d</a:t>
            </a:r>
            <a:r>
              <a:rPr lang="ru-RU" altLang="ru-RU">
                <a:solidFill>
                  <a:srgbClr val="000000"/>
                </a:solidFill>
                <a:latin typeface="Times New Roman" pitchFamily="18" charset="0"/>
              </a:rPr>
              <a:t>е</a:t>
            </a:r>
            <a:r>
              <a:rPr lang="en-US" altLang="ru-RU">
                <a:solidFill>
                  <a:srgbClr val="000000"/>
                </a:solidFill>
                <a:latin typeface="Times New Roman" pitchFamily="18" charset="0"/>
              </a:rPr>
              <a:t>b hisoblamas edilar va arablarga qarshi kurashni davom ettira berdilar.</a:t>
            </a:r>
            <a:endParaRPr lang="ru-RU" altLang="ru-RU">
              <a:solidFill>
                <a:schemeClr val="tx1"/>
              </a:solidFill>
              <a:latin typeface="Arial" charset="0"/>
            </a:endParaRPr>
          </a:p>
        </p:txBody>
      </p:sp>
      <p:sp>
        <p:nvSpPr>
          <p:cNvPr id="5" name="Скругленный прямоугольник 4"/>
          <p:cNvSpPr/>
          <p:nvPr/>
        </p:nvSpPr>
        <p:spPr>
          <a:xfrm>
            <a:off x="323850" y="260350"/>
            <a:ext cx="8496300" cy="9144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000" dirty="0"/>
              <a:t>FARG`ONADAGI YANGI QO`ZGOLON</a:t>
            </a:r>
            <a:endParaRPr lang="ru-RU" sz="4000" dirty="0"/>
          </a:p>
        </p:txBody>
      </p:sp>
    </p:spTree>
    <p:extLst>
      <p:ext uri="{BB962C8B-B14F-4D97-AF65-F5344CB8AC3E}">
        <p14:creationId xmlns:p14="http://schemas.microsoft.com/office/powerpoint/2010/main" val="5579543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Прямоугольник 3"/>
          <p:cNvSpPr>
            <a:spLocks noChangeArrowheads="1"/>
          </p:cNvSpPr>
          <p:nvPr/>
        </p:nvSpPr>
        <p:spPr bwMode="auto">
          <a:xfrm>
            <a:off x="0" y="476250"/>
            <a:ext cx="9144000"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800">
                <a:solidFill>
                  <a:srgbClr val="000000"/>
                </a:solidFill>
                <a:latin typeface="Times New Roman" pitchFamily="18" charset="0"/>
              </a:rPr>
              <a:t>736—737 yillarda Tohariston va So’g’dda arablarga qarshi yana qo`zg’olon ko`tarildi. Natijada arablar juda og’ir ahvolga tushib qoladilar. Og’ir vaziyatdan qutulish maqsadida Xuroson va Movarounnahrning noiblari va amirlari bir n</a:t>
            </a:r>
            <a:r>
              <a:rPr lang="ru-RU" altLang="ru-RU" sz="2800">
                <a:solidFill>
                  <a:srgbClr val="000000"/>
                </a:solidFill>
                <a:latin typeface="Times New Roman" pitchFamily="18" charset="0"/>
              </a:rPr>
              <a:t>е</a:t>
            </a:r>
            <a:r>
              <a:rPr lang="en-US" altLang="ru-RU" sz="2800">
                <a:solidFill>
                  <a:srgbClr val="000000"/>
                </a:solidFill>
                <a:latin typeface="Times New Roman" pitchFamily="18" charset="0"/>
              </a:rPr>
              <a:t>cha marta o`zgartiriladi. Xususan Nasr ibn Sayyor (738—748) davrida ko’rilgan tadbirlar tufayli arab istilochilari o’lkada o`z mavq</a:t>
            </a:r>
            <a:r>
              <a:rPr lang="ru-RU" altLang="ru-RU" sz="2800">
                <a:solidFill>
                  <a:srgbClr val="000000"/>
                </a:solidFill>
                <a:latin typeface="Times New Roman" pitchFamily="18" charset="0"/>
              </a:rPr>
              <a:t>е</a:t>
            </a:r>
            <a:r>
              <a:rPr lang="en-US" altLang="ru-RU" sz="2800">
                <a:solidFill>
                  <a:srgbClr val="000000"/>
                </a:solidFill>
                <a:latin typeface="Times New Roman" pitchFamily="18" charset="0"/>
              </a:rPr>
              <a:t>larini mustaxkamlash imkonyatiga ega bo`ldilar. U qo`zgolonchilarni bostirshi uchun Samarqand, Shosh, Farob va Farg’onaga bir n</a:t>
            </a:r>
            <a:r>
              <a:rPr lang="ru-RU" altLang="ru-RU" sz="2800">
                <a:solidFill>
                  <a:srgbClr val="000000"/>
                </a:solidFill>
                <a:latin typeface="Times New Roman" pitchFamily="18" charset="0"/>
              </a:rPr>
              <a:t>е</a:t>
            </a:r>
            <a:r>
              <a:rPr lang="en-US" altLang="ru-RU" sz="2800">
                <a:solidFill>
                  <a:srgbClr val="000000"/>
                </a:solidFill>
                <a:latin typeface="Times New Roman" pitchFamily="18" charset="0"/>
              </a:rPr>
              <a:t>cha bor ko’shinlar tortib bordi. Nasr ibn Sayyorning noiblik davry O’rta Osiyo yerlarining arablar tomonidan istilo qilinishi tarixida yangi va so`nggi davrdir. U ma'lum bir muddat davomida mamlakatda nisbiy osoyishtalik o’rnata oldi.</a:t>
            </a:r>
            <a:endParaRPr lang="ru-RU" altLang="ru-RU" sz="2800">
              <a:solidFill>
                <a:schemeClr val="tx1"/>
              </a:solidFill>
              <a:latin typeface="Arial" charset="0"/>
            </a:endParaRPr>
          </a:p>
        </p:txBody>
      </p:sp>
    </p:spTree>
    <p:extLst>
      <p:ext uri="{BB962C8B-B14F-4D97-AF65-F5344CB8AC3E}">
        <p14:creationId xmlns:p14="http://schemas.microsoft.com/office/powerpoint/2010/main" val="28050507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Прямоугольник 3"/>
          <p:cNvSpPr>
            <a:spLocks noChangeArrowheads="1"/>
          </p:cNvSpPr>
          <p:nvPr/>
        </p:nvSpPr>
        <p:spPr bwMode="auto">
          <a:xfrm>
            <a:off x="42863" y="44450"/>
            <a:ext cx="892175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400">
                <a:solidFill>
                  <a:schemeClr val="tx1"/>
                </a:solidFill>
                <a:latin typeface="Arial" charset="0"/>
              </a:rPr>
              <a:t>Abbosiy xalifalar davrida xalq ommasining ahvoli yanada og'irlashdi. Sug`orilmaydigan yerlardan hosilning yarmi, sug`oriladigan yerlardan 1/3 qismi soliq olinadigan bo`ldi. Ko`p holda soliqlar bir marotaba o`rniga ikki marotaba ham olinadigan bo`ldi. Ozod jamoalarning huquqlari cheklab qo`yildi. Yerlar zodagonlar tomonidan ijarador dehqon - kadivarlarga bo`lib berila boshlandi. Hamma hashar qurilish ishlarida aholi tekin ishlab berishi lozim edi. Shahar hunarmandlarining ahvoli ham og`ir bo`lib, ular o`z mahsulotlaridan katta soliq to`lashar edi. Shuningdek, og`ir soliqlar ko`chmanchi chorvadorlar bo`yniga ham qo`yilar edi.</a:t>
            </a:r>
          </a:p>
          <a:p>
            <a:pPr>
              <a:spcBef>
                <a:spcPct val="0"/>
              </a:spcBef>
              <a:buClrTx/>
              <a:buSzTx/>
              <a:buFontTx/>
              <a:buNone/>
            </a:pPr>
            <a:r>
              <a:rPr lang="en-US" altLang="ru-RU" sz="2400">
                <a:solidFill>
                  <a:schemeClr val="tx1"/>
                </a:solidFill>
                <a:latin typeface="Arial" charset="0"/>
              </a:rPr>
              <a:t>Shunday bir ahvolda xalq harakatlari kuchayib ketadi. Abu Muslimning o`chini olish shiori ostida uning safdoshi Sumbod boshchiligida qo`zg`olon ko`tariladi. 755 yilda ko`tarilgan bu qo`zg`olon tez orada Xuroson va Tabaristonga ham yoyiladi. 70 kun davom etgan bu qo`zg`olon qattiqqo`llk bilan bostirilib, Sumbod Rayda qatl etiladi. Garchi u qatl etilsa-da, Abu Muslim tarafdorlari yashirin “muslimiya” guruhiga asos soladilar.</a:t>
            </a:r>
            <a:endParaRPr lang="ru-RU" altLang="ru-RU" sz="2400">
              <a:solidFill>
                <a:schemeClr val="tx1"/>
              </a:solidFill>
              <a:latin typeface="Arial" charset="0"/>
            </a:endParaRPr>
          </a:p>
        </p:txBody>
      </p:sp>
    </p:spTree>
    <p:extLst>
      <p:ext uri="{BB962C8B-B14F-4D97-AF65-F5344CB8AC3E}">
        <p14:creationId xmlns:p14="http://schemas.microsoft.com/office/powerpoint/2010/main" val="1368227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Прямоугольник 3"/>
          <p:cNvSpPr>
            <a:spLocks noChangeArrowheads="1"/>
          </p:cNvSpPr>
          <p:nvPr/>
        </p:nvSpPr>
        <p:spPr bwMode="auto">
          <a:xfrm>
            <a:off x="107950" y="115888"/>
            <a:ext cx="4572000"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900">
                <a:solidFill>
                  <a:schemeClr val="tx1"/>
                </a:solidFill>
                <a:latin typeface="Arial" charset="0"/>
              </a:rPr>
              <a:t>VIII asrning 70-80-yillarida Movarounnahrda juda ulkan xalq qo`zg`oloni ko`tariladi. Qo`zg`olonchilar oq rangdagi kiyim kiyganligi uchun tarixda u “oq kiyimlilar” qo`zg`oloni deb ham shuhrat qozonadi.</a:t>
            </a:r>
          </a:p>
          <a:p>
            <a:pPr>
              <a:spcBef>
                <a:spcPct val="0"/>
              </a:spcBef>
              <a:buClrTx/>
              <a:buSzTx/>
              <a:buFontTx/>
              <a:buNone/>
            </a:pPr>
            <a:r>
              <a:rPr lang="en-US" altLang="ru-RU" sz="2900">
                <a:solidFill>
                  <a:schemeClr val="tx1"/>
                </a:solidFill>
                <a:latin typeface="Arial" charset="0"/>
              </a:rPr>
              <a:t>Bu qo`zg`olonning rahbari Muqanna (boshi va yuziga yoping`ich tashlab yurgani uchun unga shunday laqab berilgan) edi.</a:t>
            </a:r>
            <a:endParaRPr lang="ru-RU" altLang="ru-RU" sz="2900">
              <a:solidFill>
                <a:schemeClr val="tx1"/>
              </a:solidFill>
              <a:latin typeface="Arial" charset="0"/>
            </a:endParaRPr>
          </a:p>
        </p:txBody>
      </p:sp>
    </p:spTree>
    <p:extLst>
      <p:ext uri="{BB962C8B-B14F-4D97-AF65-F5344CB8AC3E}">
        <p14:creationId xmlns:p14="http://schemas.microsoft.com/office/powerpoint/2010/main" val="123697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Прямоугольник 3"/>
          <p:cNvSpPr>
            <a:spLocks noChangeArrowheads="1"/>
          </p:cNvSpPr>
          <p:nvPr/>
        </p:nvSpPr>
        <p:spPr bwMode="auto">
          <a:xfrm>
            <a:off x="23813" y="115888"/>
            <a:ext cx="4560887"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000">
                <a:solidFill>
                  <a:schemeClr val="tx1"/>
                </a:solidFill>
                <a:latin typeface="Arial" charset="0"/>
              </a:rPr>
              <a:t>Muqanna Marv atrofi aholisidan,-deyiladi “Buxoro tarixi” nomli Narshahiy asarida, Koza deb atalgan qishloqdan bo`lib, asr nomi Hoshim ibn Haklin edi. U ilgari kudungar (kigiz bosuvchi) lik qilar edi, keyin ilm o`rganishga mashhur bo`ladi va har xil ilmlarni ko`zbo`yamachilik, sehr va tilsim ilmlarini o`rganadi. Ko`zbo`yamachilikni yaxshi bilib olib payg`ambarlik da'vosini ham qiladi. Muqanna ko`zbo`yamachilikni o`rgangan va g`oyatda ziyrak bo`lib, qadimgi olimlar ilmlariga oid ko`p kitoblarni o`qigan va jodugarlikdan ustoz b</a:t>
            </a:r>
            <a:r>
              <a:rPr lang="ru-RU" altLang="ru-RU" sz="2000">
                <a:solidFill>
                  <a:schemeClr val="tx1"/>
                </a:solidFill>
                <a:latin typeface="Arial" charset="0"/>
              </a:rPr>
              <a:t>о`</a:t>
            </a:r>
            <a:r>
              <a:rPr lang="en-US" altLang="ru-RU" sz="2000">
                <a:solidFill>
                  <a:schemeClr val="tx1"/>
                </a:solidFill>
                <a:latin typeface="Arial" charset="0"/>
              </a:rPr>
              <a:t>lgan edi. Uning otasini nomi Hakim, u Abu Ja'far davridagi Xuroson amiri lashkarboshilaridan bo`lib, asli Balxdan edi”.</a:t>
            </a:r>
            <a:endParaRPr lang="ru-RU" altLang="ru-RU" sz="2000">
              <a:solidFill>
                <a:schemeClr val="tx1"/>
              </a:solidFill>
              <a:latin typeface="Arial" charset="0"/>
            </a:endParaRPr>
          </a:p>
        </p:txBody>
      </p:sp>
      <p:pic>
        <p:nvPicPr>
          <p:cNvPr id="563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700" y="95250"/>
            <a:ext cx="4565650" cy="67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5979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Прямоугольник 3"/>
          <p:cNvSpPr>
            <a:spLocks noChangeArrowheads="1"/>
          </p:cNvSpPr>
          <p:nvPr/>
        </p:nvSpPr>
        <p:spPr bwMode="auto">
          <a:xfrm>
            <a:off x="4500563" y="-1588"/>
            <a:ext cx="4572000" cy="689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600">
                <a:solidFill>
                  <a:schemeClr val="tx1"/>
                </a:solidFill>
                <a:latin typeface="Arial" charset="0"/>
              </a:rPr>
              <a:t>Qo`zg`olon 776-yili boshlanadi. Muqanna o`zining 36 ta muridi bilan Amudaryodan o`tib, Kesh viloyatiga yo'l oladi. Buxorxudod Tug`shod uni qo`llab-quvvatlay boshlaydi. Muqanna Kesh yaqinidagi Som (Sanaro) qal'asini o`ziga qarorgoh qilib oladi. Butun Qashqadaryo vohasi qo`zg`olonchilar qo`liga o`tadi. Muqanna ta`limoti umumiy mulkiy tenglik va arablarni O`rta Osiyodan haydab chiqarish g`oyalarini targ`ibot etar edi.</a:t>
            </a:r>
            <a:endParaRPr lang="ru-RU" altLang="ru-RU" sz="2600">
              <a:solidFill>
                <a:schemeClr val="tx1"/>
              </a:solidFill>
              <a:latin typeface="Arial" charset="0"/>
            </a:endParaRPr>
          </a:p>
        </p:txBody>
      </p:sp>
    </p:spTree>
    <p:extLst>
      <p:ext uri="{BB962C8B-B14F-4D97-AF65-F5344CB8AC3E}">
        <p14:creationId xmlns:p14="http://schemas.microsoft.com/office/powerpoint/2010/main" val="32740927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Прямоугольник 3"/>
          <p:cNvSpPr>
            <a:spLocks noChangeArrowheads="1"/>
          </p:cNvSpPr>
          <p:nvPr/>
        </p:nvSpPr>
        <p:spPr bwMode="auto">
          <a:xfrm>
            <a:off x="107950" y="115888"/>
            <a:ext cx="8928100" cy="655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800">
                <a:solidFill>
                  <a:schemeClr val="tx1"/>
                </a:solidFill>
                <a:latin typeface="Arial" charset="0"/>
              </a:rPr>
              <a:t>Muqanna ta'limoti So`g`d, Iloq (Oxangaron), Shoshda ham yoyila boshladi. Qo`zg`olonda turli ijtimoiy guruhlar vakillari qatnashib, ulani bir fikr istilochilarini mamlakatdan haydab chiqarish, mustaqil davr barpo qilish g`oyasi birlashtirib turar edi.</a:t>
            </a:r>
          </a:p>
          <a:p>
            <a:pPr>
              <a:spcBef>
                <a:spcPct val="0"/>
              </a:spcBef>
              <a:buClrTx/>
              <a:buSzTx/>
              <a:buFontTx/>
              <a:buNone/>
            </a:pPr>
            <a:r>
              <a:rPr lang="en-US" altLang="ru-RU" sz="2800">
                <a:solidFill>
                  <a:schemeClr val="tx1"/>
                </a:solidFill>
                <a:latin typeface="Arial" charset="0"/>
              </a:rPr>
              <a:t>Qo`zg`olonga zarba berish uchun xalifa Abu Ja'far 776-yilda Jabroill ibn Yahyo boshliq katta harbiy kuchni Movarounnahrga yuboradi. Biroq j Jabroil qo`zg`olonchilariga yengiladi. U katta talofatlar berib bazo'r Samarqandga yetib keladi. 10.000 askar bilan Jabroilga yordamga yuborilgan Uqba ibn Salim Kesh va Samarqand oralig`ida, boshliq 14.000 kishilik qo`shin Termiz yaqinida qo`zg`olonchilar tomonidan tor-mor keltiriladi. Natijada Chag`oniyon qo`zg`olonchilar qo`liga o`tadi.</a:t>
            </a:r>
            <a:endParaRPr lang="ru-RU" altLang="ru-RU" sz="2800">
              <a:solidFill>
                <a:schemeClr val="tx1"/>
              </a:solidFill>
              <a:latin typeface="Arial" charset="0"/>
            </a:endParaRPr>
          </a:p>
        </p:txBody>
      </p:sp>
    </p:spTree>
    <p:extLst>
      <p:ext uri="{BB962C8B-B14F-4D97-AF65-F5344CB8AC3E}">
        <p14:creationId xmlns:p14="http://schemas.microsoft.com/office/powerpoint/2010/main" val="2726103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Прямоугольник 3"/>
          <p:cNvSpPr>
            <a:spLocks noChangeArrowheads="1"/>
          </p:cNvSpPr>
          <p:nvPr/>
        </p:nvSpPr>
        <p:spPr bwMode="auto">
          <a:xfrm>
            <a:off x="34925" y="19050"/>
            <a:ext cx="45720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400">
                <a:solidFill>
                  <a:schemeClr val="tx1"/>
                </a:solidFill>
                <a:latin typeface="Arial" charset="0"/>
              </a:rPr>
              <a:t>Qo`zg`olon markazi Narshaxda, Buxoro atrofida joylashadi. Shu yili Narshax yaqinida Buxoro hokimi Xusayn ibn Muvoz va Samarqand noibi Jabroilning birlashgan qo`shini o`rtasida to`rt oy jang bo`ladi. “Oq kiyimlilar” bu jangda qo`llari avval ustun keladi, keyinchalik son jihatdan ko`p b</a:t>
            </a:r>
            <a:r>
              <a:rPr lang="ru-RU" altLang="ru-RU" sz="2400">
                <a:solidFill>
                  <a:schemeClr val="tx1"/>
                </a:solidFill>
                <a:latin typeface="Arial" charset="0"/>
              </a:rPr>
              <a:t>о`</a:t>
            </a:r>
            <a:r>
              <a:rPr lang="en-US" altLang="ru-RU" sz="2400">
                <a:solidFill>
                  <a:schemeClr val="tx1"/>
                </a:solidFill>
                <a:latin typeface="Arial" charset="0"/>
              </a:rPr>
              <a:t>lgan arablar Narshax qal'asi devor ostidan uzunligi 50 gazlij chuqur qazib, uni qulatib qal`aga kiradilar. Narshax qal'asi arablar tomonidan egallanadi. Kesh va Samarqand endilikda qo`zg`olonning asosiy markazlariga aylanib qoladi.</a:t>
            </a:r>
            <a:endParaRPr lang="ru-RU" altLang="ru-RU" sz="2400">
              <a:solidFill>
                <a:schemeClr val="tx1"/>
              </a:solidFill>
              <a:latin typeface="Arial" charset="0"/>
            </a:endParaRPr>
          </a:p>
        </p:txBody>
      </p:sp>
      <p:sp>
        <p:nvSpPr>
          <p:cNvPr id="59395" name="Прямоугольник 4"/>
          <p:cNvSpPr>
            <a:spLocks noChangeArrowheads="1"/>
          </p:cNvSpPr>
          <p:nvPr/>
        </p:nvSpPr>
        <p:spPr bwMode="auto">
          <a:xfrm>
            <a:off x="4606925" y="111125"/>
            <a:ext cx="4572000"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a:solidFill>
                  <a:schemeClr val="tx1"/>
                </a:solidFill>
                <a:latin typeface="Arial" charset="0"/>
              </a:rPr>
              <a:t>Kurashning oxirgi bosqichi Kesh vohasi (Qashqadaryo)da juda avj oladi. Muqanna qarorgohi b</a:t>
            </a:r>
            <a:r>
              <a:rPr lang="ru-RU" altLang="ru-RU">
                <a:solidFill>
                  <a:schemeClr val="tx1"/>
                </a:solidFill>
                <a:latin typeface="Arial" charset="0"/>
              </a:rPr>
              <a:t>о`</a:t>
            </a:r>
            <a:r>
              <a:rPr lang="en-US" altLang="ru-RU">
                <a:solidFill>
                  <a:schemeClr val="tx1"/>
                </a:solidFill>
                <a:latin typeface="Arial" charset="0"/>
              </a:rPr>
              <a:t>lgan Som (Sanam) qal'asini qamal qilish Xaroshiyga topshiriladi. Uzoq vaqt qamaldan so`ng muqannachilar taslim bo`ladilar (VIII asr 80-yillari boshlarida).</a:t>
            </a:r>
            <a:endParaRPr lang="ru-RU" altLang="ru-RU">
              <a:solidFill>
                <a:schemeClr val="tx1"/>
              </a:solidFill>
              <a:latin typeface="Arial" charset="0"/>
            </a:endParaRPr>
          </a:p>
        </p:txBody>
      </p:sp>
    </p:spTree>
    <p:extLst>
      <p:ext uri="{BB962C8B-B14F-4D97-AF65-F5344CB8AC3E}">
        <p14:creationId xmlns:p14="http://schemas.microsoft.com/office/powerpoint/2010/main" val="269608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charset="0"/>
            </a:endParaRPr>
          </a:p>
        </p:txBody>
      </p:sp>
      <p:sp>
        <p:nvSpPr>
          <p:cNvPr id="14339" name="Прямоугольник 1"/>
          <p:cNvSpPr>
            <a:spLocks noChangeArrowheads="1"/>
          </p:cNvSpPr>
          <p:nvPr/>
        </p:nvSpPr>
        <p:spPr bwMode="auto">
          <a:xfrm>
            <a:off x="0" y="333375"/>
            <a:ext cx="8929688" cy="58483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400" b="1">
                <a:solidFill>
                  <a:schemeClr val="tx1"/>
                </a:solidFill>
                <a:latin typeface="Times New Roman" pitchFamily="18" charset="0"/>
                <a:cs typeface="Times New Roman" pitchFamily="18" charset="0"/>
              </a:rPr>
              <a:t>	Shunday vaziyatda </a:t>
            </a:r>
            <a:r>
              <a:rPr lang="en-US" altLang="ru-RU" sz="3400" b="1">
                <a:solidFill>
                  <a:srgbClr val="FF0000"/>
                </a:solidFill>
                <a:latin typeface="Times New Roman" pitchFamily="18" charset="0"/>
                <a:cs typeface="Times New Roman" pitchFamily="18" charset="0"/>
              </a:rPr>
              <a:t>Islom</a:t>
            </a:r>
            <a:r>
              <a:rPr lang="en-US" altLang="ru-RU" sz="3400" b="1">
                <a:solidFill>
                  <a:schemeClr val="tx1"/>
                </a:solidFill>
                <a:latin typeface="Times New Roman" pitchFamily="18" charset="0"/>
                <a:cs typeface="Times New Roman" pitchFamily="18" charset="0"/>
              </a:rPr>
              <a:t> </a:t>
            </a:r>
            <a:r>
              <a:rPr lang="en-US" altLang="ru-RU" sz="3400" b="1" u="sng">
                <a:solidFill>
                  <a:schemeClr val="tx1"/>
                </a:solidFill>
                <a:latin typeface="Times New Roman" pitchFamily="18" charset="0"/>
                <a:cs typeface="Times New Roman" pitchFamily="18" charset="0"/>
              </a:rPr>
              <a:t>to‘g‘ri va haq yo‘lni ko‘rsatuvchi</a:t>
            </a:r>
            <a:r>
              <a:rPr lang="en-US" altLang="ru-RU" sz="3400" b="1">
                <a:solidFill>
                  <a:schemeClr val="tx1"/>
                </a:solidFill>
                <a:latin typeface="Times New Roman" pitchFamily="18" charset="0"/>
                <a:cs typeface="Times New Roman" pitchFamily="18" charset="0"/>
              </a:rPr>
              <a:t> </a:t>
            </a:r>
            <a:r>
              <a:rPr lang="en-US" altLang="ru-RU" sz="3400" b="1">
                <a:solidFill>
                  <a:srgbClr val="FF0000"/>
                </a:solidFill>
                <a:latin typeface="Times New Roman" pitchFamily="18" charset="0"/>
                <a:cs typeface="Times New Roman" pitchFamily="18" charset="0"/>
              </a:rPr>
              <a:t>din</a:t>
            </a:r>
            <a:r>
              <a:rPr lang="en-US" altLang="ru-RU" sz="3400" b="1">
                <a:solidFill>
                  <a:schemeClr val="tx1"/>
                </a:solidFill>
                <a:latin typeface="Times New Roman" pitchFamily="18" charset="0"/>
                <a:cs typeface="Times New Roman" pitchFamily="18" charset="0"/>
              </a:rPr>
              <a:t> sifatida yuzaga keldi. Islom-bu </a:t>
            </a:r>
            <a:r>
              <a:rPr lang="en-US" altLang="ru-RU" sz="3400" b="1" i="1" u="sng">
                <a:solidFill>
                  <a:srgbClr val="0000FF"/>
                </a:solidFill>
                <a:latin typeface="Times New Roman" pitchFamily="18" charset="0"/>
                <a:cs typeface="Times New Roman" pitchFamily="18" charset="0"/>
              </a:rPr>
              <a:t>Alloh yagona deb e’tirof etib, unga bo‘ysunmoqlik va butun qalbi bilan unga ixlos qilmoqlik va Alloh buyurgan diniy e’tiqodga iymon keltirmoqlik demakdir.</a:t>
            </a:r>
            <a:r>
              <a:rPr lang="en-US" altLang="ru-RU" sz="3400" b="1">
                <a:solidFill>
                  <a:schemeClr val="tx1"/>
                </a:solidFill>
                <a:latin typeface="Times New Roman" pitchFamily="18" charset="0"/>
                <a:cs typeface="Times New Roman" pitchFamily="18" charset="0"/>
              </a:rPr>
              <a:t> Islom “</a:t>
            </a:r>
            <a:r>
              <a:rPr lang="en-US" altLang="ru-RU" sz="3400" b="1">
                <a:solidFill>
                  <a:srgbClr val="0000FF"/>
                </a:solidFill>
                <a:latin typeface="Times New Roman" pitchFamily="18" charset="0"/>
                <a:cs typeface="Times New Roman" pitchFamily="18" charset="0"/>
              </a:rPr>
              <a:t>itoat</a:t>
            </a:r>
            <a:r>
              <a:rPr lang="en-US" altLang="ru-RU" sz="3400" b="1">
                <a:solidFill>
                  <a:schemeClr val="tx1"/>
                </a:solidFill>
                <a:latin typeface="Times New Roman" pitchFamily="18" charset="0"/>
                <a:cs typeface="Times New Roman" pitchFamily="18" charset="0"/>
              </a:rPr>
              <a:t>”, “</a:t>
            </a:r>
            <a:r>
              <a:rPr lang="en-US" altLang="ru-RU" sz="3400" b="1">
                <a:solidFill>
                  <a:srgbClr val="0000FF"/>
                </a:solidFill>
                <a:latin typeface="Times New Roman" pitchFamily="18" charset="0"/>
                <a:cs typeface="Times New Roman" pitchFamily="18" charset="0"/>
              </a:rPr>
              <a:t>bo‘ysunish</a:t>
            </a:r>
            <a:r>
              <a:rPr lang="en-US" altLang="ru-RU" sz="3400" b="1">
                <a:solidFill>
                  <a:schemeClr val="tx1"/>
                </a:solidFill>
                <a:latin typeface="Times New Roman" pitchFamily="18" charset="0"/>
                <a:cs typeface="Times New Roman" pitchFamily="18" charset="0"/>
              </a:rPr>
              <a:t>” ma’nolarini bildiradi. Bu dinning asoschisi </a:t>
            </a:r>
            <a:r>
              <a:rPr lang="en-US" altLang="ru-RU" sz="3400" b="1">
                <a:solidFill>
                  <a:srgbClr val="FF0000"/>
                </a:solidFill>
                <a:latin typeface="Times New Roman" pitchFamily="18" charset="0"/>
                <a:cs typeface="Times New Roman" pitchFamily="18" charset="0"/>
              </a:rPr>
              <a:t>Muhammad payg‘ambar (s.a.v.) (570-632)</a:t>
            </a:r>
            <a:r>
              <a:rPr lang="en-US" altLang="ru-RU" sz="3400" b="1">
                <a:solidFill>
                  <a:schemeClr val="tx1"/>
                </a:solidFill>
                <a:latin typeface="Times New Roman" pitchFamily="18" charset="0"/>
                <a:cs typeface="Times New Roman" pitchFamily="18" charset="0"/>
              </a:rPr>
              <a:t> makkalik </a:t>
            </a:r>
            <a:r>
              <a:rPr lang="en-US" altLang="ru-RU" sz="3400" b="1">
                <a:solidFill>
                  <a:srgbClr val="FF0000"/>
                </a:solidFill>
                <a:latin typeface="Times New Roman" pitchFamily="18" charset="0"/>
                <a:cs typeface="Times New Roman" pitchFamily="18" charset="0"/>
              </a:rPr>
              <a:t>Abdullohning</a:t>
            </a:r>
            <a:r>
              <a:rPr lang="en-US" altLang="ru-RU" sz="3400" b="1">
                <a:solidFill>
                  <a:schemeClr val="tx1"/>
                </a:solidFill>
                <a:latin typeface="Times New Roman" pitchFamily="18" charset="0"/>
                <a:cs typeface="Times New Roman" pitchFamily="18" charset="0"/>
              </a:rPr>
              <a:t> o‘g‘li bo‘lgan. Uning bobosi </a:t>
            </a:r>
            <a:r>
              <a:rPr lang="en-US" altLang="ru-RU" sz="3400" b="1">
                <a:solidFill>
                  <a:srgbClr val="FF0000"/>
                </a:solidFill>
                <a:latin typeface="Times New Roman" pitchFamily="18" charset="0"/>
                <a:cs typeface="Times New Roman" pitchFamily="18" charset="0"/>
              </a:rPr>
              <a:t>Abumutallib</a:t>
            </a:r>
            <a:r>
              <a:rPr lang="en-US" altLang="ru-RU" sz="3400" b="1">
                <a:solidFill>
                  <a:schemeClr val="tx1"/>
                </a:solidFill>
                <a:latin typeface="Times New Roman" pitchFamily="18" charset="0"/>
                <a:cs typeface="Times New Roman" pitchFamily="18" charset="0"/>
              </a:rPr>
              <a:t> quraysh qabilasining boshlig‘i bo‘lgan.</a:t>
            </a:r>
            <a:endParaRPr lang="ru-RU" altLang="ru-RU" sz="34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8307646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Прямоугольник 3"/>
          <p:cNvSpPr>
            <a:spLocks noChangeArrowheads="1"/>
          </p:cNvSpPr>
          <p:nvPr/>
        </p:nvSpPr>
        <p:spPr bwMode="auto">
          <a:xfrm>
            <a:off x="827088" y="620713"/>
            <a:ext cx="7489825"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r>
              <a:rPr lang="en-US" altLang="ru-RU" sz="2800">
                <a:solidFill>
                  <a:schemeClr val="tx1"/>
                </a:solidFill>
                <a:latin typeface="Arial" charset="0"/>
              </a:rPr>
              <a:t>O`z davrining eng qudratli davlati b</a:t>
            </a:r>
            <a:r>
              <a:rPr lang="ru-RU" altLang="ru-RU" sz="2800">
                <a:solidFill>
                  <a:schemeClr val="tx1"/>
                </a:solidFill>
                <a:latin typeface="Arial" charset="0"/>
              </a:rPr>
              <a:t>о`</a:t>
            </a:r>
            <a:r>
              <a:rPr lang="en-US" altLang="ru-RU" sz="2800">
                <a:solidFill>
                  <a:schemeClr val="tx1"/>
                </a:solidFill>
                <a:latin typeface="Arial" charset="0"/>
              </a:rPr>
              <a:t>lgan xalifalikni larzaga solgan Muqanna boshchiligidagi qo`zg`olon shu tariqa tugaydi. Bu qo`zg`olonning yengilishiga bir necha sabablar bor edi. Avvalo, qo`zg`olonchilar uyushqoqlik bilan harakat qila olmadilar. Mahalliy zodagonlar alohida guruhni tashkil etib, keyinchalik umumiy xiyonat yo`liga kirib arablar tomoniga o`tib ketdilar. Muqannaning o`zi Sotn: (Sanam) qal'asida bo`lib, bevosita qo`zg`olonga rahbarlik qila olmadi. Uning o`zi umumiy tenglik g`oyasini ko`tarib chiqib, o`zi kichik davlat boshlig`iga aylana bordi.</a:t>
            </a:r>
            <a:endParaRPr lang="ru-RU" altLang="ru-RU" sz="2800">
              <a:solidFill>
                <a:schemeClr val="tx1"/>
              </a:solidFill>
              <a:latin typeface="Arial" charset="0"/>
            </a:endParaRPr>
          </a:p>
        </p:txBody>
      </p:sp>
    </p:spTree>
    <p:extLst>
      <p:ext uri="{BB962C8B-B14F-4D97-AF65-F5344CB8AC3E}">
        <p14:creationId xmlns:p14="http://schemas.microsoft.com/office/powerpoint/2010/main" val="2268944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42" name="Picture 4" descr="Эргашева Ю 01 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descr="Эргашева Ю 01 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0220387"/>
      </p:ext>
    </p:extLst>
  </p:cSld>
  <p:clrMapOvr>
    <a:masterClrMapping/>
  </p:clrMapOvr>
  <p:transition>
    <p:comb/>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2466" name="Picture 4" descr="Эргашева Ю 01 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688610"/>
      </p:ext>
    </p:extLst>
  </p:cSld>
  <p:clrMapOvr>
    <a:masterClrMapping/>
  </p:clrMapOvr>
  <p:transition>
    <p:comb/>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7922" y="692696"/>
            <a:ext cx="8928992" cy="5632311"/>
          </a:xfrm>
          <a:prstGeom prst="rect">
            <a:avLst/>
          </a:prstGeom>
        </p:spPr>
        <p:txBody>
          <a:bodyPr wrap="square">
            <a:spAutoFit/>
          </a:bodyPr>
          <a:lstStyle/>
          <a:p>
            <a:pPr algn="just"/>
            <a:r>
              <a:rPr lang="en-US" sz="3600" dirty="0" smtClean="0"/>
              <a:t>	</a:t>
            </a:r>
            <a:r>
              <a:rPr lang="uz-Cyrl-UZ" sz="3600" b="1" spc="-20" dirty="0">
                <a:solidFill>
                  <a:srgbClr val="0000FF"/>
                </a:solidFill>
                <a:latin typeface="Times New Roman"/>
                <a:ea typeface="Times New Roman"/>
              </a:rPr>
              <a:t>Arabistonlik fotixlar </a:t>
            </a:r>
            <a:r>
              <a:rPr lang="uz-Cyrl-UZ" sz="3600" spc="-20" dirty="0">
                <a:latin typeface="Times New Roman"/>
                <a:ea typeface="Times New Roman"/>
              </a:rPr>
              <a:t>avvalda yarim asr davomida Movarounnaxrning xunarmandchilik va savdo shaxarlari xamda obod viloyatlariga bostirib kirib, ularni muttasil tala</a:t>
            </a:r>
            <a:r>
              <a:rPr lang="en-US" sz="3600" spc="-20" dirty="0" err="1">
                <a:latin typeface="Times New Roman"/>
                <a:ea typeface="Times New Roman"/>
              </a:rPr>
              <a:t>dilar</a:t>
            </a:r>
            <a:r>
              <a:rPr lang="uz-Cyrl-UZ" sz="3600" spc="-20" dirty="0">
                <a:latin typeface="Times New Roman"/>
                <a:ea typeface="Times New Roman"/>
              </a:rPr>
              <a:t> va </a:t>
            </a:r>
            <a:r>
              <a:rPr lang="en-US" sz="3600" spc="-20" dirty="0" err="1">
                <a:latin typeface="Times New Roman"/>
                <a:ea typeface="Times New Roman"/>
              </a:rPr>
              <a:t>katta</a:t>
            </a:r>
            <a:r>
              <a:rPr lang="en-US" sz="3600" spc="-20" dirty="0">
                <a:latin typeface="Times New Roman"/>
                <a:ea typeface="Times New Roman"/>
              </a:rPr>
              <a:t> </a:t>
            </a:r>
            <a:r>
              <a:rPr lang="en-US" sz="3600" spc="-20" dirty="0" smtClean="0">
                <a:latin typeface="Times New Roman"/>
                <a:ea typeface="Times New Roman"/>
              </a:rPr>
              <a:t>o‘</a:t>
            </a:r>
            <a:r>
              <a:rPr lang="uz-Cyrl-UZ" sz="3600" spc="-20" dirty="0" smtClean="0">
                <a:latin typeface="Times New Roman"/>
                <a:ea typeface="Times New Roman"/>
              </a:rPr>
              <a:t>ljalarga </a:t>
            </a:r>
            <a:r>
              <a:rPr lang="uz-Cyrl-UZ" sz="3600" spc="-20" dirty="0">
                <a:latin typeface="Times New Roman"/>
                <a:ea typeface="Times New Roman"/>
              </a:rPr>
              <a:t>ega </a:t>
            </a:r>
            <a:r>
              <a:rPr lang="uz-Cyrl-UZ" sz="3600" spc="-20" dirty="0" smtClean="0">
                <a:latin typeface="Times New Roman"/>
                <a:ea typeface="Times New Roman"/>
              </a:rPr>
              <a:t>b</a:t>
            </a:r>
            <a:r>
              <a:rPr lang="en-US" sz="3600" spc="-20" dirty="0" smtClean="0">
                <a:latin typeface="Times New Roman"/>
                <a:ea typeface="Times New Roman"/>
              </a:rPr>
              <a:t>o‘</a:t>
            </a:r>
            <a:r>
              <a:rPr lang="uz-Cyrl-UZ" sz="3600" spc="-20" dirty="0" smtClean="0">
                <a:latin typeface="Times New Roman"/>
                <a:ea typeface="Times New Roman"/>
              </a:rPr>
              <a:t>ldilar</a:t>
            </a:r>
            <a:r>
              <a:rPr lang="uz-Cyrl-UZ" sz="3600" spc="-20" dirty="0">
                <a:latin typeface="Times New Roman"/>
                <a:ea typeface="Times New Roman"/>
              </a:rPr>
              <a:t>. </a:t>
            </a:r>
            <a:r>
              <a:rPr lang="en-US" sz="3600" spc="-20" dirty="0">
                <a:latin typeface="Times New Roman"/>
                <a:ea typeface="Times New Roman"/>
              </a:rPr>
              <a:t>O</a:t>
            </a:r>
            <a:r>
              <a:rPr lang="en-US" sz="3600" spc="-20" dirty="0" smtClean="0">
                <a:latin typeface="Times New Roman"/>
                <a:ea typeface="Times New Roman"/>
              </a:rPr>
              <a:t>‘</a:t>
            </a:r>
            <a:r>
              <a:rPr lang="uz-Cyrl-UZ" sz="3600" spc="-20" dirty="0" smtClean="0">
                <a:latin typeface="Times New Roman"/>
                <a:ea typeface="Times New Roman"/>
              </a:rPr>
              <a:t>lkani </a:t>
            </a:r>
            <a:r>
              <a:rPr lang="uz-Cyrl-UZ" sz="3600" spc="-20" dirty="0">
                <a:latin typeface="Times New Roman"/>
                <a:ea typeface="Times New Roman"/>
              </a:rPr>
              <a:t>zabt etish jarayonida esa uning deyarli barcha obod </a:t>
            </a:r>
            <a:r>
              <a:rPr lang="uz-Cyrl-UZ" sz="3600" spc="-20" dirty="0" smtClean="0">
                <a:latin typeface="Times New Roman"/>
                <a:ea typeface="Times New Roman"/>
              </a:rPr>
              <a:t>de</a:t>
            </a:r>
            <a:r>
              <a:rPr lang="en-US" sz="3600" spc="-20" dirty="0" smtClean="0">
                <a:latin typeface="Times New Roman"/>
                <a:ea typeface="Times New Roman"/>
              </a:rPr>
              <a:t>h</a:t>
            </a:r>
            <a:r>
              <a:rPr lang="uz-Cyrl-UZ" sz="3600" spc="-20" dirty="0" smtClean="0">
                <a:latin typeface="Times New Roman"/>
                <a:ea typeface="Times New Roman"/>
              </a:rPr>
              <a:t>qonchilik vo</a:t>
            </a:r>
            <a:r>
              <a:rPr lang="en-US" sz="3600" spc="-20" dirty="0" smtClean="0">
                <a:latin typeface="Times New Roman"/>
                <a:ea typeface="Times New Roman"/>
              </a:rPr>
              <a:t>h</a:t>
            </a:r>
            <a:r>
              <a:rPr lang="uz-Cyrl-UZ" sz="3600" spc="-20" dirty="0" smtClean="0">
                <a:latin typeface="Times New Roman"/>
                <a:ea typeface="Times New Roman"/>
              </a:rPr>
              <a:t>alarini </a:t>
            </a:r>
            <a:r>
              <a:rPr lang="uz-Cyrl-UZ" sz="3600" spc="-20" dirty="0">
                <a:latin typeface="Times New Roman"/>
                <a:ea typeface="Times New Roman"/>
              </a:rPr>
              <a:t>oyoq osti qilinib, juda </a:t>
            </a:r>
            <a:r>
              <a:rPr lang="uz-Cyrl-UZ" sz="3600" spc="-20" dirty="0" smtClean="0">
                <a:latin typeface="Times New Roman"/>
                <a:ea typeface="Times New Roman"/>
              </a:rPr>
              <a:t>k</a:t>
            </a:r>
            <a:r>
              <a:rPr lang="en-US" sz="3600" spc="-20" dirty="0" smtClean="0">
                <a:latin typeface="Times New Roman"/>
                <a:ea typeface="Times New Roman"/>
              </a:rPr>
              <a:t>o‘</a:t>
            </a:r>
            <a:r>
              <a:rPr lang="uz-Cyrl-UZ" sz="3600" spc="-20" dirty="0" smtClean="0">
                <a:latin typeface="Times New Roman"/>
                <a:ea typeface="Times New Roman"/>
              </a:rPr>
              <a:t>p </a:t>
            </a:r>
            <a:r>
              <a:rPr lang="uz-Cyrl-UZ" sz="3600" spc="-20" dirty="0">
                <a:latin typeface="Times New Roman"/>
                <a:ea typeface="Times New Roman"/>
              </a:rPr>
              <a:t>shaxar va qishloqlarga </a:t>
            </a:r>
            <a:r>
              <a:rPr lang="en-US" sz="3600" spc="-20" dirty="0" smtClean="0">
                <a:latin typeface="Times New Roman"/>
                <a:ea typeface="Times New Roman"/>
              </a:rPr>
              <a:t>o‘</a:t>
            </a:r>
            <a:r>
              <a:rPr lang="uz-Cyrl-UZ" sz="3600" spc="-20" dirty="0" smtClean="0">
                <a:latin typeface="Times New Roman"/>
                <a:ea typeface="Times New Roman"/>
              </a:rPr>
              <a:t>t q</a:t>
            </a:r>
            <a:r>
              <a:rPr lang="en-US" sz="3600" spc="-20" dirty="0" smtClean="0">
                <a:latin typeface="Times New Roman"/>
                <a:ea typeface="Times New Roman"/>
              </a:rPr>
              <a:t>o‘</a:t>
            </a:r>
            <a:r>
              <a:rPr lang="uz-Cyrl-UZ" sz="3600" spc="-20" dirty="0" smtClean="0">
                <a:latin typeface="Times New Roman"/>
                <a:ea typeface="Times New Roman"/>
              </a:rPr>
              <a:t>yib </a:t>
            </a:r>
            <a:r>
              <a:rPr lang="uz-Cyrl-UZ" sz="3600" spc="-20" dirty="0">
                <a:latin typeface="Times New Roman"/>
                <a:ea typeface="Times New Roman"/>
              </a:rPr>
              <a:t>vayron etdilar. Suv inshootlari buzib tashlanib, ekin maydonlari suvsizlikdan qurib ketdi. </a:t>
            </a:r>
            <a:endParaRPr lang="ru-RU" sz="36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260648"/>
            <a:ext cx="8928992" cy="6093976"/>
          </a:xfrm>
          <a:prstGeom prst="rect">
            <a:avLst/>
          </a:prstGeom>
        </p:spPr>
        <p:txBody>
          <a:bodyPr wrap="square">
            <a:spAutoFit/>
          </a:bodyPr>
          <a:lstStyle/>
          <a:p>
            <a:pPr algn="just"/>
            <a:r>
              <a:rPr lang="en-US" sz="3000" dirty="0" smtClean="0"/>
              <a:t>	</a:t>
            </a:r>
            <a:r>
              <a:rPr lang="uz-Cyrl-UZ" sz="3000" spc="-20" dirty="0" smtClean="0">
                <a:latin typeface="Times New Roman"/>
                <a:ea typeface="Times New Roman"/>
              </a:rPr>
              <a:t>Zabt </a:t>
            </a:r>
            <a:r>
              <a:rPr lang="uz-Cyrl-UZ" sz="3000" spc="-20" dirty="0">
                <a:latin typeface="Times New Roman"/>
                <a:ea typeface="Times New Roman"/>
              </a:rPr>
              <a:t>etilgan shahar va qishloqlar aholisidan </a:t>
            </a:r>
            <a:r>
              <a:rPr lang="uz-Cyrl-UZ" sz="3000" spc="-20" dirty="0" smtClean="0">
                <a:latin typeface="Times New Roman"/>
                <a:ea typeface="Times New Roman"/>
              </a:rPr>
              <a:t>z</a:t>
            </a:r>
            <a:r>
              <a:rPr lang="en-US" sz="3000" spc="-20" dirty="0" smtClean="0">
                <a:latin typeface="Times New Roman"/>
                <a:ea typeface="Times New Roman"/>
              </a:rPr>
              <a:t>o‘</a:t>
            </a:r>
            <a:r>
              <a:rPr lang="uz-Cyrl-UZ" sz="3000" spc="-20" dirty="0" smtClean="0">
                <a:latin typeface="Times New Roman"/>
                <a:ea typeface="Times New Roman"/>
              </a:rPr>
              <a:t>rlik </a:t>
            </a:r>
            <a:r>
              <a:rPr lang="uz-Cyrl-UZ" sz="3000" spc="-20" dirty="0">
                <a:latin typeface="Times New Roman"/>
                <a:ea typeface="Times New Roman"/>
              </a:rPr>
              <a:t>bilan tortib olingan oltin, kumush, qimmatbaxo buyumlar va </a:t>
            </a:r>
            <a:r>
              <a:rPr lang="uz-Cyrl-UZ" sz="3000" spc="-20" dirty="0" smtClean="0">
                <a:latin typeface="Times New Roman"/>
                <a:ea typeface="Times New Roman"/>
              </a:rPr>
              <a:t>k</a:t>
            </a:r>
            <a:r>
              <a:rPr lang="en-US" sz="3000" spc="-20" dirty="0" smtClean="0">
                <a:latin typeface="Times New Roman"/>
                <a:ea typeface="Times New Roman"/>
              </a:rPr>
              <a:t>o‘</a:t>
            </a:r>
            <a:r>
              <a:rPr lang="uz-Cyrl-UZ" sz="3000" spc="-20" dirty="0" smtClean="0">
                <a:latin typeface="Times New Roman"/>
                <a:ea typeface="Times New Roman"/>
              </a:rPr>
              <a:t>plab </a:t>
            </a:r>
            <a:r>
              <a:rPr lang="uz-Cyrl-UZ" sz="3000" spc="-20" dirty="0">
                <a:latin typeface="Times New Roman"/>
                <a:ea typeface="Times New Roman"/>
              </a:rPr>
              <a:t>qurol-yarog’gar kamlik qilgandek </a:t>
            </a:r>
            <a:r>
              <a:rPr lang="en-US" sz="3000" spc="-20" dirty="0" smtClean="0">
                <a:latin typeface="Times New Roman"/>
                <a:ea typeface="Times New Roman"/>
              </a:rPr>
              <a:t>o‘</a:t>
            </a:r>
            <a:r>
              <a:rPr lang="uz-Cyrl-UZ" sz="3000" spc="-20" dirty="0" smtClean="0">
                <a:latin typeface="Times New Roman"/>
                <a:ea typeface="Times New Roman"/>
              </a:rPr>
              <a:t>z </a:t>
            </a:r>
            <a:r>
              <a:rPr lang="uz-Cyrl-UZ" sz="3000" spc="-20" dirty="0">
                <a:latin typeface="Times New Roman"/>
                <a:ea typeface="Times New Roman"/>
              </a:rPr>
              <a:t>ixtiyori bilan sulh tuzishga majbur </a:t>
            </a:r>
            <a:r>
              <a:rPr lang="uz-Cyrl-UZ" sz="3000" spc="-20" dirty="0" smtClean="0">
                <a:latin typeface="Times New Roman"/>
                <a:ea typeface="Times New Roman"/>
              </a:rPr>
              <a:t>b</a:t>
            </a:r>
            <a:r>
              <a:rPr lang="en-US" sz="3000" spc="-20" dirty="0" smtClean="0">
                <a:latin typeface="Times New Roman"/>
                <a:ea typeface="Times New Roman"/>
              </a:rPr>
              <a:t>o‘</a:t>
            </a:r>
            <a:r>
              <a:rPr lang="uz-Cyrl-UZ" sz="3000" spc="-20" dirty="0" smtClean="0">
                <a:latin typeface="Times New Roman"/>
                <a:ea typeface="Times New Roman"/>
              </a:rPr>
              <a:t>lgan </a:t>
            </a:r>
            <a:r>
              <a:rPr lang="uz-Cyrl-UZ" sz="3000" b="1" i="1" spc="-20" dirty="0">
                <a:solidFill>
                  <a:srgbClr val="0000FF"/>
                </a:solidFill>
                <a:latin typeface="Times New Roman"/>
                <a:ea typeface="Times New Roman"/>
              </a:rPr>
              <a:t>Buxoro, Poykand va Sug’d </a:t>
            </a:r>
            <a:r>
              <a:rPr lang="uz-Cyrl-UZ" sz="3000" spc="-20" dirty="0">
                <a:latin typeface="Times New Roman"/>
                <a:ea typeface="Times New Roman"/>
              </a:rPr>
              <a:t>xukmdorlaridan katta miqdordagi boju tovonlar undirib olindi. Bosqinchilik yurishlari oqibatida talafot </a:t>
            </a:r>
            <a:r>
              <a:rPr lang="uz-Cyrl-UZ" sz="3000" spc="-20" dirty="0" smtClean="0">
                <a:latin typeface="Times New Roman"/>
                <a:ea typeface="Times New Roman"/>
              </a:rPr>
              <a:t>k</a:t>
            </a:r>
            <a:r>
              <a:rPr lang="en-US" sz="3000" spc="-20" dirty="0" smtClean="0">
                <a:latin typeface="Times New Roman"/>
                <a:ea typeface="Times New Roman"/>
              </a:rPr>
              <a:t>o‘</a:t>
            </a:r>
            <a:r>
              <a:rPr lang="uz-Cyrl-UZ" sz="3000" spc="-20" dirty="0" smtClean="0">
                <a:latin typeface="Times New Roman"/>
                <a:ea typeface="Times New Roman"/>
              </a:rPr>
              <a:t>rib</a:t>
            </a:r>
            <a:r>
              <a:rPr lang="uz-Cyrl-UZ" sz="3000" spc="-20" dirty="0">
                <a:latin typeface="Times New Roman"/>
                <a:ea typeface="Times New Roman"/>
              </a:rPr>
              <a:t>, saflari siyraklashgan </a:t>
            </a:r>
            <a:r>
              <a:rPr lang="uz-Cyrl-UZ" sz="3000" spc="-20" dirty="0" smtClean="0">
                <a:latin typeface="Times New Roman"/>
                <a:ea typeface="Times New Roman"/>
              </a:rPr>
              <a:t>q</a:t>
            </a:r>
            <a:r>
              <a:rPr lang="en-US" sz="3000" spc="-20" dirty="0" smtClean="0">
                <a:latin typeface="Times New Roman"/>
                <a:ea typeface="Times New Roman"/>
              </a:rPr>
              <a:t>o‘</a:t>
            </a:r>
            <a:r>
              <a:rPr lang="uz-Cyrl-UZ" sz="3000" spc="-20" dirty="0" smtClean="0">
                <a:latin typeface="Times New Roman"/>
                <a:ea typeface="Times New Roman"/>
              </a:rPr>
              <a:t>shin </a:t>
            </a:r>
            <a:r>
              <a:rPr lang="uz-Cyrl-UZ" sz="3000" spc="-20" dirty="0">
                <a:latin typeface="Times New Roman"/>
                <a:ea typeface="Times New Roman"/>
              </a:rPr>
              <a:t>qatorlarini </a:t>
            </a:r>
            <a:r>
              <a:rPr lang="uz-Cyrl-UZ" sz="3000" spc="-20" dirty="0" smtClean="0">
                <a:latin typeface="Times New Roman"/>
                <a:ea typeface="Times New Roman"/>
              </a:rPr>
              <a:t>t</a:t>
            </a:r>
            <a:r>
              <a:rPr lang="en-US" sz="3000" spc="-20" dirty="0" smtClean="0">
                <a:latin typeface="Times New Roman"/>
                <a:ea typeface="Times New Roman"/>
              </a:rPr>
              <a:t>o‘</a:t>
            </a:r>
            <a:r>
              <a:rPr lang="uz-Cyrl-UZ" sz="3000" spc="-20" dirty="0" smtClean="0">
                <a:latin typeface="Times New Roman"/>
                <a:ea typeface="Times New Roman"/>
              </a:rPr>
              <a:t>ldirish </a:t>
            </a:r>
            <a:r>
              <a:rPr lang="uz-Cyrl-UZ" sz="3000" spc="-20" dirty="0">
                <a:latin typeface="Times New Roman"/>
                <a:ea typeface="Times New Roman"/>
              </a:rPr>
              <a:t>uchun Movarounnaxr shaxar va viloyatlaridan minglab nafar kishilar majburan safarbar etilib, birodarkushlik jangiga solindi. </a:t>
            </a:r>
            <a:r>
              <a:rPr lang="uz-Cyrl-UZ" sz="3000" b="1" i="1" spc="-20" dirty="0">
                <a:latin typeface="Times New Roman"/>
                <a:ea typeface="Times New Roman"/>
              </a:rPr>
              <a:t>Jangu jadallar oqibatida aholining ma’lum bir qismi qurbon </a:t>
            </a:r>
            <a:r>
              <a:rPr lang="uz-Cyrl-UZ" sz="3000" b="1" i="1" spc="-20" dirty="0" smtClean="0">
                <a:latin typeface="Times New Roman"/>
                <a:ea typeface="Times New Roman"/>
              </a:rPr>
              <a:t>b</a:t>
            </a:r>
            <a:r>
              <a:rPr lang="en-US" sz="3000" b="1" i="1" spc="-20" dirty="0" smtClean="0">
                <a:latin typeface="Times New Roman"/>
                <a:ea typeface="Times New Roman"/>
              </a:rPr>
              <a:t>o‘</a:t>
            </a:r>
            <a:r>
              <a:rPr lang="uz-Cyrl-UZ" sz="3000" b="1" i="1" spc="-20" dirty="0" smtClean="0">
                <a:latin typeface="Times New Roman"/>
                <a:ea typeface="Times New Roman"/>
              </a:rPr>
              <a:t>ldi</a:t>
            </a:r>
            <a:r>
              <a:rPr lang="uz-Cyrl-UZ" sz="3000" b="1" i="1" spc="-20" dirty="0">
                <a:latin typeface="Times New Roman"/>
                <a:ea typeface="Times New Roman"/>
              </a:rPr>
              <a:t>, bir qismi esa asirga olindi va garovga haydab ketildi.</a:t>
            </a:r>
            <a:r>
              <a:rPr lang="uz-Cyrl-UZ" sz="3000" spc="-20" dirty="0">
                <a:latin typeface="Times New Roman"/>
                <a:ea typeface="Times New Roman"/>
              </a:rPr>
              <a:t> </a:t>
            </a:r>
            <a:r>
              <a:rPr lang="uz-Cyrl-UZ" sz="3000" spc="-20" dirty="0" smtClean="0">
                <a:latin typeface="Times New Roman"/>
                <a:ea typeface="Times New Roman"/>
              </a:rPr>
              <a:t>Natijada </a:t>
            </a:r>
            <a:r>
              <a:rPr lang="uz-Cyrl-UZ" sz="3000" spc="-20" dirty="0">
                <a:latin typeface="Times New Roman"/>
                <a:ea typeface="Times New Roman"/>
              </a:rPr>
              <a:t>mamlakat iqtisodiy jihatdan tanazzulga yuz tutdi.</a:t>
            </a:r>
            <a:endParaRPr lang="ru-RU" sz="3000" dirty="0"/>
          </a:p>
        </p:txBody>
      </p:sp>
    </p:spTree>
    <p:extLst>
      <p:ext uri="{BB962C8B-B14F-4D97-AF65-F5344CB8AC3E}">
        <p14:creationId xmlns:p14="http://schemas.microsoft.com/office/powerpoint/2010/main" val="13628873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15008"/>
            <a:ext cx="8856984" cy="5632311"/>
          </a:xfrm>
          <a:prstGeom prst="rect">
            <a:avLst/>
          </a:prstGeom>
        </p:spPr>
        <p:txBody>
          <a:bodyPr wrap="square">
            <a:spAutoFit/>
          </a:bodyPr>
          <a:lstStyle/>
          <a:p>
            <a:pPr algn="just"/>
            <a:r>
              <a:rPr lang="en-US" sz="3000" dirty="0" smtClean="0">
                <a:latin typeface="Times New Roman" panose="02020603050405020304" pitchFamily="18" charset="0"/>
                <a:cs typeface="Times New Roman" panose="02020603050405020304" pitchFamily="18" charset="0"/>
              </a:rPr>
              <a:t>	</a:t>
            </a:r>
            <a:r>
              <a:rPr lang="uz-Latn-UZ" sz="3000" dirty="0">
                <a:latin typeface="Times New Roman" panose="02020603050405020304" pitchFamily="18" charset="0"/>
                <a:cs typeface="Times New Roman" panose="02020603050405020304" pitchFamily="18" charset="0"/>
              </a:rPr>
              <a:t>Movarounnaxr butkul bosib olingach, fotihlar bu mamlakatda xalifalik hukmronligini mustaxkamlab, maxalliy aholidan </a:t>
            </a:r>
            <a:r>
              <a:rPr lang="uz-Latn-UZ" sz="3000" dirty="0" smtClean="0">
                <a:latin typeface="Times New Roman" panose="02020603050405020304" pitchFamily="18" charset="0"/>
                <a:cs typeface="Times New Roman" panose="02020603050405020304" pitchFamily="18" charset="0"/>
              </a:rPr>
              <a:t>ko‘proq </a:t>
            </a:r>
            <a:r>
              <a:rPr lang="uz-Latn-UZ" sz="3000" dirty="0">
                <a:latin typeface="Times New Roman" panose="02020603050405020304" pitchFamily="18" charset="0"/>
                <a:cs typeface="Times New Roman" panose="02020603050405020304" pitchFamily="18" charset="0"/>
              </a:rPr>
              <a:t>boylik undirib olishga xarakat qiladilar. Buning uchun avvalo ular faoliyatini </a:t>
            </a:r>
            <a:r>
              <a:rPr lang="uz-Latn-UZ" sz="3000" b="1" i="1" dirty="0">
                <a:solidFill>
                  <a:srgbClr val="FF0000"/>
                </a:solidFill>
                <a:latin typeface="Times New Roman" panose="02020603050405020304" pitchFamily="18" charset="0"/>
                <a:cs typeface="Times New Roman" panose="02020603050405020304" pitchFamily="18" charset="0"/>
              </a:rPr>
              <a:t>Movarounnaxrning barcha shahar va yirik qishloqlariga </a:t>
            </a:r>
            <a:r>
              <a:rPr lang="uz-Latn-UZ" sz="3000" b="1" i="1" dirty="0" smtClean="0">
                <a:solidFill>
                  <a:srgbClr val="FF0000"/>
                </a:solidFill>
                <a:latin typeface="Times New Roman" panose="02020603050405020304" pitchFamily="18" charset="0"/>
                <a:cs typeface="Times New Roman" panose="02020603050405020304" pitchFamily="18" charset="0"/>
              </a:rPr>
              <a:t>o‘z </a:t>
            </a:r>
            <a:r>
              <a:rPr lang="uz-Latn-UZ" sz="3000" b="1" i="1" dirty="0">
                <a:solidFill>
                  <a:srgbClr val="FF0000"/>
                </a:solidFill>
                <a:latin typeface="Times New Roman" panose="02020603050405020304" pitchFamily="18" charset="0"/>
                <a:cs typeface="Times New Roman" panose="02020603050405020304" pitchFamily="18" charset="0"/>
              </a:rPr>
              <a:t>xarbiy qismlarini joylashtirish</a:t>
            </a:r>
            <a:r>
              <a:rPr lang="uz-Latn-UZ" sz="3000" dirty="0">
                <a:latin typeface="Times New Roman" panose="02020603050405020304" pitchFamily="18" charset="0"/>
                <a:cs typeface="Times New Roman" panose="02020603050405020304" pitchFamily="18" charset="0"/>
              </a:rPr>
              <a:t>dan boshlaydilar. Bu harbiy kuchga tayanib, ular aholidan turli xil soliqlar </a:t>
            </a:r>
            <a:r>
              <a:rPr lang="uz-Latn-UZ" sz="3000" dirty="0" smtClean="0">
                <a:latin typeface="Times New Roman" panose="02020603050405020304" pitchFamily="18" charset="0"/>
                <a:cs typeface="Times New Roman" panose="02020603050405020304" pitchFamily="18" charset="0"/>
              </a:rPr>
              <a:t>o‘ndirib</a:t>
            </a:r>
            <a:r>
              <a:rPr lang="uz-Latn-UZ" sz="3000" dirty="0">
                <a:latin typeface="Times New Roman" panose="02020603050405020304" pitchFamily="18" charset="0"/>
                <a:cs typeface="Times New Roman" panose="02020603050405020304" pitchFamily="18" charset="0"/>
              </a:rPr>
              <a:t>, xilma-xil jamoa ishlariga safarbar etadilar. Mazlumni itoatda tutib turadilar. </a:t>
            </a:r>
            <a:r>
              <a:rPr lang="uz-Latn-UZ" sz="3000" b="1" i="1" u="sng" dirty="0">
                <a:solidFill>
                  <a:srgbClr val="0000FF"/>
                </a:solidFill>
                <a:latin typeface="Times New Roman" panose="02020603050405020304" pitchFamily="18" charset="0"/>
                <a:cs typeface="Times New Roman" panose="02020603050405020304" pitchFamily="18" charset="0"/>
              </a:rPr>
              <a:t>Marv, Poykand, Buxoro va Samarqand </a:t>
            </a:r>
            <a:r>
              <a:rPr lang="uz-Latn-UZ" sz="3000" dirty="0">
                <a:latin typeface="Times New Roman" panose="02020603050405020304" pitchFamily="18" charset="0"/>
                <a:cs typeface="Times New Roman" panose="02020603050405020304" pitchFamily="18" charset="0"/>
              </a:rPr>
              <a:t>kabi shaxarlarning shaxristoni yoki undagi xonadonlarning qoq yarmi arablarga </a:t>
            </a:r>
            <a:r>
              <a:rPr lang="uz-Latn-UZ" sz="3000" dirty="0" smtClean="0">
                <a:latin typeface="Times New Roman" panose="02020603050405020304" pitchFamily="18" charset="0"/>
                <a:cs typeface="Times New Roman" panose="02020603050405020304" pitchFamily="18" charset="0"/>
              </a:rPr>
              <a:t>bo‘shatib </a:t>
            </a:r>
            <a:r>
              <a:rPr lang="uz-Latn-UZ" sz="3000" dirty="0">
                <a:latin typeface="Times New Roman" panose="02020603050405020304" pitchFamily="18" charset="0"/>
                <a:cs typeface="Times New Roman" panose="02020603050405020304" pitchFamily="18" charset="0"/>
              </a:rPr>
              <a:t>beriladi. </a:t>
            </a:r>
            <a:endParaRPr lang="ru-RU"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32257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15008"/>
            <a:ext cx="8856984" cy="5632311"/>
          </a:xfrm>
          <a:prstGeom prst="rect">
            <a:avLst/>
          </a:prstGeom>
        </p:spPr>
        <p:txBody>
          <a:bodyPr wrap="square">
            <a:spAutoFit/>
          </a:bodyPr>
          <a:lstStyle/>
          <a:p>
            <a:pPr algn="just"/>
            <a:r>
              <a:rPr lang="en-US" sz="3000" dirty="0" smtClean="0">
                <a:latin typeface="Times New Roman" panose="02020603050405020304" pitchFamily="18" charset="0"/>
                <a:cs typeface="Times New Roman" panose="02020603050405020304" pitchFamily="18" charset="0"/>
              </a:rPr>
              <a:t>	</a:t>
            </a:r>
            <a:r>
              <a:rPr lang="uz-Latn-UZ" sz="3000" dirty="0" smtClean="0">
                <a:latin typeface="Times New Roman" panose="02020603050405020304" pitchFamily="18" charset="0"/>
                <a:cs typeface="Times New Roman" panose="02020603050405020304" pitchFamily="18" charset="0"/>
              </a:rPr>
              <a:t>Ayrim </a:t>
            </a:r>
            <a:r>
              <a:rPr lang="uz-Latn-UZ" sz="3000" dirty="0">
                <a:latin typeface="Times New Roman" panose="02020603050405020304" pitchFamily="18" charset="0"/>
                <a:cs typeface="Times New Roman" panose="02020603050405020304" pitchFamily="18" charset="0"/>
              </a:rPr>
              <a:t>istilochi zodagonlar dehqonchilik vohalaridagi eng unumdor yer maydonlari va suv inshootlarini egallab oladilar. Kelgindilarning bir qismi bosib olingan qishloq atroflariga </a:t>
            </a:r>
            <a:r>
              <a:rPr lang="uz-Latn-UZ" sz="3000" dirty="0" smtClean="0">
                <a:latin typeface="Times New Roman" panose="02020603050405020304" pitchFamily="18" charset="0"/>
                <a:cs typeface="Times New Roman" panose="02020603050405020304" pitchFamily="18" charset="0"/>
              </a:rPr>
              <a:t>ko‘chib </a:t>
            </a:r>
            <a:r>
              <a:rPr lang="uz-Latn-UZ" sz="3000" dirty="0">
                <a:latin typeface="Times New Roman" panose="02020603050405020304" pitchFamily="18" charset="0"/>
                <a:cs typeface="Times New Roman" panose="02020603050405020304" pitchFamily="18" charset="0"/>
              </a:rPr>
              <a:t>kelib </a:t>
            </a:r>
            <a:r>
              <a:rPr lang="uz-Latn-UZ" sz="3000" dirty="0" smtClean="0">
                <a:latin typeface="Times New Roman" panose="02020603050405020304" pitchFamily="18" charset="0"/>
                <a:cs typeface="Times New Roman" panose="02020603050405020304" pitchFamily="18" charset="0"/>
              </a:rPr>
              <a:t>o‘rnashadi </a:t>
            </a:r>
            <a:r>
              <a:rPr lang="uz-Latn-UZ" sz="3000" dirty="0">
                <a:latin typeface="Times New Roman" panose="02020603050405020304" pitchFamily="18" charset="0"/>
                <a:cs typeface="Times New Roman" panose="02020603050405020304" pitchFamily="18" charset="0"/>
              </a:rPr>
              <a:t>va </a:t>
            </a:r>
            <a:r>
              <a:rPr lang="uz-Latn-UZ" sz="3000" dirty="0" smtClean="0">
                <a:latin typeface="Times New Roman" panose="02020603050405020304" pitchFamily="18" charset="0"/>
                <a:cs typeface="Times New Roman" panose="02020603050405020304" pitchFamily="18" charset="0"/>
              </a:rPr>
              <a:t>o‘troqlashadi</a:t>
            </a:r>
            <a:r>
              <a:rPr lang="uz-Latn-UZ" sz="3000" dirty="0">
                <a:latin typeface="Times New Roman" panose="02020603050405020304" pitchFamily="18" charset="0"/>
                <a:cs typeface="Times New Roman" panose="02020603050405020304" pitchFamily="18" charset="0"/>
              </a:rPr>
              <a:t>. Bulardan tashqari yerli aholi </a:t>
            </a:r>
            <a:r>
              <a:rPr lang="uz-Latn-UZ" sz="3000" b="1" i="1" dirty="0">
                <a:solidFill>
                  <a:srgbClr val="FF0000"/>
                </a:solidFill>
                <a:latin typeface="Times New Roman" panose="02020603050405020304" pitchFamily="18" charset="0"/>
                <a:cs typeface="Times New Roman" panose="02020603050405020304" pitchFamily="18" charset="0"/>
              </a:rPr>
              <a:t>jamoa binolari, suv inshootlarini qurish, sug’orish tarmoqlarini loyqadan tozalash</a:t>
            </a:r>
            <a:r>
              <a:rPr lang="uz-Latn-UZ" sz="3000" dirty="0">
                <a:latin typeface="Times New Roman" panose="02020603050405020304" pitchFamily="18" charset="0"/>
                <a:cs typeface="Times New Roman" panose="02020603050405020304" pitchFamily="18" charset="0"/>
              </a:rPr>
              <a:t> kabi ishlarga safarbar etiladi. Shu bilan birga oddiy xalq bosqinchi zodagonlar ehtiyoji uchun kerakli ashyolar bilan bir qatorda </a:t>
            </a:r>
            <a:r>
              <a:rPr lang="uz-Latn-UZ" sz="3000" b="1" dirty="0">
                <a:latin typeface="Times New Roman" panose="02020603050405020304" pitchFamily="18" charset="0"/>
                <a:cs typeface="Times New Roman" panose="02020603050405020304" pitchFamily="18" charset="0"/>
              </a:rPr>
              <a:t>tuya, ot va ulov, kiyim-kechaklik, oziq-ovqat, </a:t>
            </a:r>
            <a:r>
              <a:rPr lang="uz-Latn-UZ" sz="3000" dirty="0">
                <a:latin typeface="Times New Roman" panose="02020603050405020304" pitchFamily="18" charset="0"/>
                <a:cs typeface="Times New Roman" panose="02020603050405020304" pitchFamily="18" charset="0"/>
              </a:rPr>
              <a:t>askariy qismlarni esa kerakli buyumlar bilan ta’min etishga majbur edi.</a:t>
            </a:r>
            <a:endParaRPr lang="ru-RU"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0688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32656"/>
            <a:ext cx="8856984" cy="6093976"/>
          </a:xfrm>
          <a:prstGeom prst="rect">
            <a:avLst/>
          </a:prstGeom>
        </p:spPr>
        <p:txBody>
          <a:bodyPr wrap="square">
            <a:spAutoFit/>
          </a:bodyPr>
          <a:lstStyle/>
          <a:p>
            <a:pPr algn="just"/>
            <a:r>
              <a:rPr lang="en-US" sz="3000" dirty="0" smtClean="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Movarounnahrning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iqtisodiy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hayotini</a:t>
            </a:r>
            <a:r>
              <a:rPr lang="en-US" sz="3000" dirty="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o‘z</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qo‘llarida</a:t>
            </a:r>
            <a:r>
              <a:rPr lang="en-US" sz="3000" dirty="0" smtClean="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jilovlab</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olish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uchun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istilochilar</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yerda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xam</a:t>
            </a:r>
            <a:r>
              <a:rPr lang="en-US" sz="3000" dirty="0">
                <a:latin typeface="Times New Roman" panose="02020603050405020304" pitchFamily="18" charset="0"/>
                <a:cs typeface="Times New Roman" panose="02020603050405020304" pitchFamily="18" charset="0"/>
              </a:rPr>
              <a:t> </a:t>
            </a:r>
            <a:r>
              <a:rPr lang="en-US" sz="3000" b="1" dirty="0" err="1">
                <a:solidFill>
                  <a:srgbClr val="0000FF"/>
                </a:solidFill>
                <a:latin typeface="Times New Roman" panose="02020603050405020304" pitchFamily="18" charset="0"/>
                <a:cs typeface="Times New Roman" panose="02020603050405020304" pitchFamily="18" charset="0"/>
              </a:rPr>
              <a:t>sosoniylarning</a:t>
            </a:r>
            <a:r>
              <a:rPr lang="en-US" sz="3000" dirty="0">
                <a:solidFill>
                  <a:srgbClr val="0000FF"/>
                </a:solidFill>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soliq</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tartibini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joriy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etadilar</a:t>
            </a:r>
            <a:r>
              <a:rPr lang="en-US" sz="3000" dirty="0">
                <a:latin typeface="Times New Roman" panose="02020603050405020304" pitchFamily="18" charset="0"/>
                <a:cs typeface="Times New Roman" panose="02020603050405020304" pitchFamily="18" charset="0"/>
              </a:rPr>
              <a:t>. Bu </a:t>
            </a:r>
            <a:r>
              <a:rPr lang="en-US" sz="3000" dirty="0" err="1">
                <a:latin typeface="Times New Roman" panose="02020603050405020304" pitchFamily="18" charset="0"/>
                <a:cs typeface="Times New Roman" panose="02020603050405020304" pitchFamily="18" charset="0"/>
              </a:rPr>
              <a:t>tartib</a:t>
            </a:r>
            <a:r>
              <a:rPr lang="en-US" sz="3000" dirty="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bo‘yicha</a:t>
            </a:r>
            <a:r>
              <a:rPr lang="en-US" sz="3000" dirty="0" smtClean="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ekin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yerlaridan</a:t>
            </a:r>
            <a:r>
              <a:rPr lang="en-US" sz="3000" dirty="0">
                <a:latin typeface="Times New Roman" panose="02020603050405020304" pitchFamily="18" charset="0"/>
                <a:cs typeface="Times New Roman" panose="02020603050405020304" pitchFamily="18" charset="0"/>
              </a:rPr>
              <a:t> </a:t>
            </a:r>
            <a:r>
              <a:rPr lang="en-US" sz="3000" b="1" dirty="0">
                <a:latin typeface="Times New Roman" panose="02020603050405020304" pitchFamily="18" charset="0"/>
                <a:cs typeface="Times New Roman" panose="02020603050405020304" pitchFamily="18" charset="0"/>
              </a:rPr>
              <a:t>0,20—0,25 </a:t>
            </a:r>
            <a:r>
              <a:rPr lang="en-US" sz="3000" b="1" dirty="0" err="1">
                <a:latin typeface="Times New Roman" panose="02020603050405020304" pitchFamily="18" charset="0"/>
                <a:cs typeface="Times New Roman" panose="02020603050405020304" pitchFamily="18" charset="0"/>
              </a:rPr>
              <a:t>hissa</a:t>
            </a:r>
            <a:r>
              <a:rPr lang="en-US" sz="3000" b="1"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miqdorda</a:t>
            </a:r>
            <a:r>
              <a:rPr lang="en-US" sz="3000" dirty="0">
                <a:latin typeface="Times New Roman" panose="02020603050405020304" pitchFamily="18" charset="0"/>
                <a:cs typeface="Times New Roman" panose="02020603050405020304" pitchFamily="18" charset="0"/>
              </a:rPr>
              <a:t> </a:t>
            </a:r>
            <a:r>
              <a:rPr lang="en-US" sz="3000" b="1" dirty="0">
                <a:solidFill>
                  <a:srgbClr val="0000FF"/>
                </a:solidFill>
                <a:latin typeface="Times New Roman" panose="02020603050405020304" pitchFamily="18" charset="0"/>
                <a:cs typeface="Times New Roman" panose="02020603050405020304" pitchFamily="18" charset="0"/>
              </a:rPr>
              <a:t>«</a:t>
            </a:r>
            <a:r>
              <a:rPr lang="en-US" sz="3000" b="1" dirty="0" err="1">
                <a:solidFill>
                  <a:srgbClr val="0000FF"/>
                </a:solidFill>
                <a:latin typeface="Times New Roman" panose="02020603050405020304" pitchFamily="18" charset="0"/>
                <a:cs typeface="Times New Roman" panose="02020603050405020304" pitchFamily="18" charset="0"/>
              </a:rPr>
              <a:t>hiroj</a:t>
            </a:r>
            <a:r>
              <a:rPr lang="en-US" sz="3000" b="1" dirty="0">
                <a:solidFill>
                  <a:srgbClr val="0000FF"/>
                </a:solidFill>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chorva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hunarmandchilik</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savdo-sotiqdan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qirqdan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bir</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hissasida</a:t>
            </a:r>
            <a:r>
              <a:rPr lang="en-US" sz="3000" dirty="0">
                <a:latin typeface="Times New Roman" panose="02020603050405020304" pitchFamily="18" charset="0"/>
                <a:cs typeface="Times New Roman" panose="02020603050405020304" pitchFamily="18" charset="0"/>
              </a:rPr>
              <a:t> </a:t>
            </a:r>
            <a:r>
              <a:rPr lang="en-US" sz="3000" b="1" dirty="0">
                <a:solidFill>
                  <a:srgbClr val="0000FF"/>
                </a:solidFill>
                <a:latin typeface="Times New Roman" panose="02020603050405020304" pitchFamily="18" charset="0"/>
                <a:cs typeface="Times New Roman" panose="02020603050405020304" pitchFamily="18" charset="0"/>
              </a:rPr>
              <a:t>«</a:t>
            </a:r>
            <a:r>
              <a:rPr lang="en-US" sz="3000" b="1" dirty="0" err="1">
                <a:solidFill>
                  <a:srgbClr val="0000FF"/>
                </a:solidFill>
                <a:latin typeface="Times New Roman" panose="02020603050405020304" pitchFamily="18" charset="0"/>
                <a:cs typeface="Times New Roman" panose="02020603050405020304" pitchFamily="18" charset="0"/>
              </a:rPr>
              <a:t>zakot</a:t>
            </a:r>
            <a:r>
              <a:rPr lang="en-US" sz="3000" b="1" dirty="0">
                <a:solidFill>
                  <a:srgbClr val="0000FF"/>
                </a:solidFill>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hamda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islom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dinini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qabul</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qilmagan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majusiylardan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esa</a:t>
            </a:r>
            <a:r>
              <a:rPr lang="en-US" sz="3000" dirty="0">
                <a:latin typeface="Times New Roman" panose="02020603050405020304" pitchFamily="18" charset="0"/>
                <a:cs typeface="Times New Roman" panose="02020603050405020304" pitchFamily="18" charset="0"/>
              </a:rPr>
              <a:t> </a:t>
            </a:r>
            <a:r>
              <a:rPr lang="en-US" sz="3000" b="1" dirty="0">
                <a:solidFill>
                  <a:srgbClr val="0000FF"/>
                </a:solidFill>
                <a:latin typeface="Times New Roman" panose="02020603050405020304" pitchFamily="18" charset="0"/>
                <a:cs typeface="Times New Roman" panose="02020603050405020304" pitchFamily="18" charset="0"/>
              </a:rPr>
              <a:t>«</a:t>
            </a:r>
            <a:r>
              <a:rPr lang="en-US" sz="3000" b="1" dirty="0" err="1">
                <a:solidFill>
                  <a:srgbClr val="0000FF"/>
                </a:solidFill>
                <a:latin typeface="Times New Roman" panose="02020603050405020304" pitchFamily="18" charset="0"/>
                <a:cs typeface="Times New Roman" panose="02020603050405020304" pitchFamily="18" charset="0"/>
              </a:rPr>
              <a:t>jiz’ya</a:t>
            </a:r>
            <a:r>
              <a:rPr lang="en-US" sz="3000" b="1" dirty="0">
                <a:solidFill>
                  <a:srgbClr val="0000FF"/>
                </a:solidFill>
                <a:latin typeface="Times New Roman" panose="02020603050405020304" pitchFamily="18" charset="0"/>
                <a:cs typeface="Times New Roman" panose="02020603050405020304" pitchFamily="18" charset="0"/>
              </a:rPr>
              <a: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kabi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jonboshi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soliq</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olinadigan</a:t>
            </a:r>
            <a:r>
              <a:rPr lang="en-US" sz="3000" dirty="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bo‘ladi</a:t>
            </a:r>
            <a:r>
              <a:rPr lang="en-US" sz="3000" dirty="0">
                <a:latin typeface="Times New Roman" panose="02020603050405020304" pitchFamily="18" charset="0"/>
                <a:cs typeface="Times New Roman" panose="02020603050405020304" pitchFamily="18" charset="0"/>
              </a:rPr>
              <a:t>.</a:t>
            </a:r>
          </a:p>
          <a:p>
            <a:pPr algn="just"/>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Fotihlar</a:t>
            </a:r>
            <a:r>
              <a:rPr lang="en-US" sz="3000" dirty="0" smtClean="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Movarounnahrda</a:t>
            </a:r>
            <a:r>
              <a:rPr lang="en-US" sz="3000" dirty="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o‘rnatilgan</a:t>
            </a:r>
            <a:r>
              <a:rPr lang="en-US" sz="3000" dirty="0" smtClean="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xalifalik</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hokimiyatini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mustahkamlash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uning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barqarorligini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ta’minlash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uchun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islom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dinining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targ’iboti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uning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yerli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aholi</a:t>
            </a:r>
            <a:r>
              <a:rPr lang="en-US" sz="3000" dirty="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o‘rtasida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ijtimoiy</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tabaqalaridan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qat’i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nazar</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kengroq</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yoyishga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alohida</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ahamiyat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beradilar</a:t>
            </a:r>
            <a:r>
              <a:rPr lang="en-US" sz="3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935938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32656"/>
            <a:ext cx="8856984" cy="6093976"/>
          </a:xfrm>
          <a:prstGeom prst="rect">
            <a:avLst/>
          </a:prstGeom>
        </p:spPr>
        <p:txBody>
          <a:bodyPr wrap="square">
            <a:spAutoFit/>
          </a:bodyPr>
          <a:lstStyle/>
          <a:p>
            <a:pPr algn="just"/>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Movarounnadrning</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necha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majusiy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dinlarga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topinuvchi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va</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o‘z</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e’tidodiga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e’tiqodi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kuchli</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bo‘lgan</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tadvodor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adolisini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uzil-kesil</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bo‘ysundirishda</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yagona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dinga</a:t>
            </a:r>
            <a:r>
              <a:rPr lang="en-US" sz="2600" dirty="0">
                <a:latin typeface="Times New Roman" panose="02020603050405020304" pitchFamily="18" charset="0"/>
                <a:cs typeface="Times New Roman" panose="02020603050405020304" pitchFamily="18" charset="0"/>
              </a:rPr>
              <a:t> — </a:t>
            </a:r>
            <a:r>
              <a:rPr lang="en-US" sz="2600" b="1" dirty="0" err="1">
                <a:solidFill>
                  <a:srgbClr val="0000FF"/>
                </a:solidFill>
                <a:latin typeface="Times New Roman" panose="02020603050405020304" pitchFamily="18" charset="0"/>
                <a:cs typeface="Times New Roman" panose="02020603050405020304" pitchFamily="18" charset="0"/>
              </a:rPr>
              <a:t>dini</a:t>
            </a:r>
            <a:r>
              <a:rPr lang="en-US" sz="2600" b="1" dirty="0">
                <a:solidFill>
                  <a:srgbClr val="0000FF"/>
                </a:solidFill>
                <a:latin typeface="Times New Roman" panose="02020603050405020304" pitchFamily="18" charset="0"/>
                <a:cs typeface="Times New Roman" panose="02020603050405020304" pitchFamily="18" charset="0"/>
              </a:rPr>
              <a:t> </a:t>
            </a:r>
            <a:r>
              <a:rPr lang="en-US" sz="2600" b="1" dirty="0" err="1">
                <a:solidFill>
                  <a:srgbClr val="0000FF"/>
                </a:solidFill>
                <a:latin typeface="Times New Roman" panose="02020603050405020304" pitchFamily="18" charset="0"/>
                <a:cs typeface="Times New Roman" panose="02020603050405020304" pitchFamily="18" charset="0"/>
              </a:rPr>
              <a:t>islomga</a:t>
            </a:r>
            <a:r>
              <a:rPr lang="en-US" sz="2600" b="1" dirty="0">
                <a:solidFill>
                  <a:srgbClr val="0000FF"/>
                </a:solidFill>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birlashtirish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hal</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qiluvchi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ahamiyat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kasb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etishini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ular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yaxshigina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tushunardilar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Shu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boisdan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ular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yerli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aholining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ma’naviy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hayotida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muhim</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o‘rin</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tutgan</a:t>
            </a:r>
            <a:r>
              <a:rPr lang="en-US" sz="2600" dirty="0">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otashparastlik</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nasoro</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moniy</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budda</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va</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b="1" i="1" dirty="0" err="1">
                <a:solidFill>
                  <a:srgbClr val="C00000"/>
                </a:solidFill>
                <a:latin typeface="Times New Roman" panose="02020603050405020304" pitchFamily="18" charset="0"/>
                <a:cs typeface="Times New Roman" panose="02020603050405020304" pitchFamily="18" charset="0"/>
              </a:rPr>
              <a:t>qam</a:t>
            </a:r>
            <a:r>
              <a:rPr lang="en-US" sz="2600" b="1" i="1" dirty="0">
                <a:solidFill>
                  <a:srgbClr val="C00000"/>
                </a:solidFill>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kabi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dinlarni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xurofiy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soxta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dinlar</a:t>
            </a:r>
            <a:r>
              <a:rPr lang="en-US" sz="2600" dirty="0">
                <a:latin typeface="Times New Roman" panose="02020603050405020304" pitchFamily="18" charset="0"/>
                <a:cs typeface="Times New Roman" panose="02020603050405020304" pitchFamily="18" charset="0"/>
              </a:rPr>
              <a:t> deb </a:t>
            </a:r>
            <a:r>
              <a:rPr lang="en-US" sz="2600" dirty="0" err="1">
                <a:latin typeface="Times New Roman" panose="02020603050405020304" pitchFamily="18" charset="0"/>
                <a:cs typeface="Times New Roman" panose="02020603050405020304" pitchFamily="18" charset="0"/>
              </a:rPr>
              <a:t>e’lon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diladilar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Ayniqsa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Movarounnaxr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aholisining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aksariyati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asosiy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dini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hisoblanadigan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otashparastlikka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qarshi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qattiq</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kurash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olib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boradilar</a:t>
            </a:r>
            <a:r>
              <a:rPr lang="en-US" sz="2600"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Ibodatxonalar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vayron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etilib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ularning</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o‘rniga</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jome</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masjidlar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bino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qilinadi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Hamma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joylarda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diniy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kitoblar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xususan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otashparastlikka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oid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asarlar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hamda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sug’diy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yozuvida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bitilgan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xalq</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adabiyoti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yoqilib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mutlado</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yuq</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qilib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yuboriladi</a:t>
            </a:r>
            <a:r>
              <a:rPr lang="en-US" sz="2600" dirty="0">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Kohinlar</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ibodatxona</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mulozimlari</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mahalliy</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yozuv</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va</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xalq</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adabiyotining</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bilimdonlari</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mamlakatdan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quvginga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uchraydilar</a:t>
            </a:r>
            <a:r>
              <a:rPr lang="en-US" sz="26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917128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894" y="388390"/>
            <a:ext cx="8856984" cy="6494085"/>
          </a:xfrm>
          <a:prstGeom prst="rect">
            <a:avLst/>
          </a:prstGeom>
        </p:spPr>
        <p:txBody>
          <a:bodyPr wrap="square">
            <a:spAutoFit/>
          </a:bodyPr>
          <a:lstStyle/>
          <a:p>
            <a:pPr algn="just"/>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Islom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dinini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qabul</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qilib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musulmon</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bo‘lgan</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mahalliy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aholi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vakillari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dastlabki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yillarda</a:t>
            </a:r>
            <a:r>
              <a:rPr lang="en-US" sz="2600" dirty="0">
                <a:latin typeface="Times New Roman" panose="02020603050405020304" pitchFamily="18" charset="0"/>
                <a:cs typeface="Times New Roman" panose="02020603050405020304" pitchFamily="18" charset="0"/>
              </a:rPr>
              <a:t> </a:t>
            </a:r>
            <a:r>
              <a:rPr lang="en-US" sz="2600" b="1" dirty="0" err="1">
                <a:solidFill>
                  <a:srgbClr val="0000FF"/>
                </a:solidFill>
                <a:latin typeface="Times New Roman" panose="02020603050405020304" pitchFamily="18" charset="0"/>
                <a:cs typeface="Times New Roman" panose="02020603050405020304" pitchFamily="18" charset="0"/>
              </a:rPr>
              <a:t>xiroj</a:t>
            </a:r>
            <a:r>
              <a:rPr lang="en-US" sz="2600" b="1" dirty="0">
                <a:solidFill>
                  <a:srgbClr val="0000FF"/>
                </a:solidFill>
                <a:latin typeface="Times New Roman" panose="02020603050405020304" pitchFamily="18" charset="0"/>
                <a:cs typeface="Times New Roman" panose="02020603050405020304" pitchFamily="18" charset="0"/>
              </a:rPr>
              <a:t> </a:t>
            </a:r>
            <a:r>
              <a:rPr lang="en-US" sz="2600" b="1" dirty="0" err="1">
                <a:solidFill>
                  <a:srgbClr val="0000FF"/>
                </a:solidFill>
                <a:latin typeface="Times New Roman" panose="02020603050405020304" pitchFamily="18" charset="0"/>
                <a:cs typeface="Times New Roman" panose="02020603050405020304" pitchFamily="18" charset="0"/>
              </a:rPr>
              <a:t>va</a:t>
            </a:r>
            <a:r>
              <a:rPr lang="en-US" sz="2600" b="1" dirty="0">
                <a:solidFill>
                  <a:srgbClr val="0000FF"/>
                </a:solidFill>
                <a:latin typeface="Times New Roman" panose="02020603050405020304" pitchFamily="18" charset="0"/>
                <a:cs typeface="Times New Roman" panose="02020603050405020304" pitchFamily="18" charset="0"/>
              </a:rPr>
              <a:t> </a:t>
            </a:r>
            <a:r>
              <a:rPr lang="en-US" sz="2600" b="1" dirty="0" err="1">
                <a:solidFill>
                  <a:srgbClr val="0000FF"/>
                </a:solidFill>
                <a:latin typeface="Times New Roman" panose="02020603050405020304" pitchFamily="18" charset="0"/>
                <a:cs typeface="Times New Roman" panose="02020603050405020304" pitchFamily="18" charset="0"/>
              </a:rPr>
              <a:t>jiz’ya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soliqlaridan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ozod</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etilib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ularga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ancha-muncha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imtiyozlar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beriladi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Masalan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islomning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asosiy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ruknlariga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amal</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qilib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namoz</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o‘qish</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niyatida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masjidga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borgan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kishilarga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ikki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dirhamdan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pul</a:t>
            </a:r>
            <a:r>
              <a:rPr lang="en-US" sz="2600" dirty="0">
                <a:latin typeface="Times New Roman" panose="02020603050405020304" pitchFamily="18" charset="0"/>
                <a:cs typeface="Times New Roman" panose="02020603050405020304" pitchFamily="18" charset="0"/>
              </a:rPr>
              <a:t> ham </a:t>
            </a:r>
            <a:r>
              <a:rPr lang="en-US" sz="2600" dirty="0" err="1">
                <a:latin typeface="Times New Roman" panose="02020603050405020304" pitchFamily="18" charset="0"/>
                <a:cs typeface="Times New Roman" panose="02020603050405020304" pitchFamily="18" charset="0"/>
              </a:rPr>
              <a:t>berilgan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Islomni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qabul</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qilishdan</a:t>
            </a:r>
            <a:r>
              <a:rPr lang="en-US" sz="2600" dirty="0">
                <a:latin typeface="Times New Roman" panose="02020603050405020304" pitchFamily="18" charset="0"/>
                <a:cs typeface="Times New Roman" panose="02020603050405020304" pitchFamily="18" charset="0"/>
              </a:rPr>
              <a:t> bosh </a:t>
            </a:r>
            <a:r>
              <a:rPr lang="en-US" sz="2600" dirty="0" err="1">
                <a:latin typeface="Times New Roman" panose="02020603050405020304" pitchFamily="18" charset="0"/>
                <a:cs typeface="Times New Roman" panose="02020603050405020304" pitchFamily="18" charset="0"/>
              </a:rPr>
              <a:t>tortgan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kimsalardan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jonbosh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solig’i</a:t>
            </a:r>
            <a:r>
              <a:rPr lang="en-US" sz="2600" dirty="0">
                <a:latin typeface="Times New Roman" panose="02020603050405020304" pitchFamily="18" charset="0"/>
                <a:cs typeface="Times New Roman" panose="02020603050405020304" pitchFamily="18" charset="0"/>
              </a:rPr>
              <a:t> — </a:t>
            </a:r>
            <a:r>
              <a:rPr lang="en-US" sz="2600" b="1" dirty="0">
                <a:solidFill>
                  <a:srgbClr val="0000FF"/>
                </a:solidFill>
                <a:latin typeface="Times New Roman" panose="02020603050405020304" pitchFamily="18" charset="0"/>
                <a:cs typeface="Times New Roman" panose="02020603050405020304" pitchFamily="18" charset="0"/>
              </a:rPr>
              <a:t>«</a:t>
            </a:r>
            <a:r>
              <a:rPr lang="en-US" sz="2600" b="1" dirty="0" err="1">
                <a:solidFill>
                  <a:srgbClr val="0000FF"/>
                </a:solidFill>
                <a:latin typeface="Times New Roman" panose="02020603050405020304" pitchFamily="18" charset="0"/>
                <a:cs typeface="Times New Roman" panose="02020603050405020304" pitchFamily="18" charset="0"/>
              </a:rPr>
              <a:t>jiz’ya</a:t>
            </a:r>
            <a:r>
              <a:rPr lang="en-US" sz="2600" b="1" dirty="0">
                <a:solidFill>
                  <a:srgbClr val="0000FF"/>
                </a:solidFill>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o‘ndirib</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olingan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Soliqlarni</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o‘z</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vaqtida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tulamagan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kishilar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tutib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olinib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buyinlariga</a:t>
            </a:r>
            <a:r>
              <a:rPr lang="en-US" sz="2600" dirty="0">
                <a:latin typeface="Times New Roman" panose="02020603050405020304" pitchFamily="18" charset="0"/>
                <a:cs typeface="Times New Roman" panose="02020603050405020304" pitchFamily="18" charset="0"/>
              </a:rPr>
              <a:t> </a:t>
            </a:r>
            <a:r>
              <a:rPr lang="en-US" sz="2600" b="1" dirty="0">
                <a:solidFill>
                  <a:srgbClr val="0000FF"/>
                </a:solidFill>
                <a:latin typeface="Times New Roman" panose="02020603050405020304" pitchFamily="18" charset="0"/>
                <a:cs typeface="Times New Roman" panose="02020603050405020304" pitchFamily="18" charset="0"/>
              </a:rPr>
              <a:t>«</a:t>
            </a:r>
            <a:r>
              <a:rPr lang="en-US" sz="2600" b="1" dirty="0" err="1">
                <a:solidFill>
                  <a:srgbClr val="0000FF"/>
                </a:solidFill>
                <a:latin typeface="Times New Roman" panose="02020603050405020304" pitchFamily="18" charset="0"/>
                <a:cs typeface="Times New Roman" panose="02020603050405020304" pitchFamily="18" charset="0"/>
              </a:rPr>
              <a:t>qarzdor</a:t>
            </a:r>
            <a:r>
              <a:rPr lang="en-US" sz="2600" b="1" dirty="0">
                <a:solidFill>
                  <a:srgbClr val="0000FF"/>
                </a:solidFill>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deb </a:t>
            </a:r>
            <a:r>
              <a:rPr lang="en-US" sz="2600" dirty="0" err="1">
                <a:latin typeface="Times New Roman" panose="02020603050405020304" pitchFamily="18" charset="0"/>
                <a:cs typeface="Times New Roman" panose="02020603050405020304" pitchFamily="18" charset="0"/>
              </a:rPr>
              <a:t>yozilgan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taxtacha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osib</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qo‘yilgan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Bunday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amaliy</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tadbir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choralar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shubhasiz</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Movarounnaxr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aholisi</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o‘rtasida</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islom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dinining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tarqalishiga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yordam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beradi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Og’ir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soliqlardan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qutulish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uchun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birinchi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navbatda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aholining</a:t>
            </a:r>
            <a:r>
              <a:rPr lang="en-US" sz="2600" dirty="0">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eng</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kambag’al</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tabaqa</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b="1" i="1" dirty="0" err="1">
                <a:solidFill>
                  <a:srgbClr val="0000FF"/>
                </a:solidFill>
                <a:latin typeface="Times New Roman" panose="02020603050405020304" pitchFamily="18" charset="0"/>
                <a:cs typeface="Times New Roman" panose="02020603050405020304" pitchFamily="18" charset="0"/>
              </a:rPr>
              <a:t>vakillari</a:t>
            </a:r>
            <a:r>
              <a:rPr lang="en-US" sz="2600" b="1" i="1" dirty="0">
                <a:solidFill>
                  <a:srgbClr val="0000FF"/>
                </a:solidFill>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islomni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qabul</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qiladilar</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Biroq</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shunday</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bo‘lsa</a:t>
            </a:r>
            <a:r>
              <a:rPr lang="en-US" sz="2600" dirty="0" smtClean="0">
                <a:latin typeface="Times New Roman" panose="02020603050405020304" pitchFamily="18" charset="0"/>
                <a:cs typeface="Times New Roman" panose="02020603050405020304" pitchFamily="18" charset="0"/>
              </a:rPr>
              <a:t>-da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islomni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qabul</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qilgan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aholining</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ko‘pchiligi</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nomigagina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musulmon</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bo‘lib</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uzoq</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vaqtlargacha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pinxona</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o‘z</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dini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e’tiqodlariga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sodiqligicha</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qolaveradi</a:t>
            </a:r>
            <a:r>
              <a:rPr lang="en-US" sz="2600" dirty="0">
                <a:latin typeface="Times New Roman" panose="02020603050405020304" pitchFamily="18" charset="0"/>
                <a:cs typeface="Times New Roman" panose="02020603050405020304" pitchFamily="18" charset="0"/>
              </a:rPr>
              <a:t>.</a:t>
            </a:r>
            <a:endParaRPr lang="ru-RU"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6419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charset="0"/>
            </a:endParaRPr>
          </a:p>
        </p:txBody>
      </p:sp>
      <p:sp>
        <p:nvSpPr>
          <p:cNvPr id="15363" name="Прямоугольник 1"/>
          <p:cNvSpPr>
            <a:spLocks noChangeArrowheads="1"/>
          </p:cNvSpPr>
          <p:nvPr/>
        </p:nvSpPr>
        <p:spPr bwMode="auto">
          <a:xfrm>
            <a:off x="0" y="333375"/>
            <a:ext cx="9144000" cy="563245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3000" b="1">
                <a:solidFill>
                  <a:schemeClr val="tx1"/>
                </a:solidFill>
                <a:latin typeface="Times New Roman" pitchFamily="18" charset="0"/>
                <a:cs typeface="Times New Roman" pitchFamily="18" charset="0"/>
              </a:rPr>
              <a:t>	Muhammad payg‘ambarning ta’limotiga ergashganlarni “</a:t>
            </a:r>
            <a:r>
              <a:rPr lang="en-US" altLang="ru-RU" sz="3000" b="1">
                <a:solidFill>
                  <a:srgbClr val="FF0000"/>
                </a:solidFill>
                <a:latin typeface="Times New Roman" pitchFamily="18" charset="0"/>
                <a:cs typeface="Times New Roman" pitchFamily="18" charset="0"/>
              </a:rPr>
              <a:t>muslim</a:t>
            </a:r>
            <a:r>
              <a:rPr lang="en-US" altLang="ru-RU" sz="3000" b="1">
                <a:solidFill>
                  <a:schemeClr val="tx1"/>
                </a:solidFill>
                <a:latin typeface="Times New Roman" pitchFamily="18" charset="0"/>
                <a:cs typeface="Times New Roman" pitchFamily="18" charset="0"/>
              </a:rPr>
              <a:t>”, ya’ni “</a:t>
            </a:r>
            <a:r>
              <a:rPr lang="en-US" altLang="ru-RU" sz="3000" b="1">
                <a:solidFill>
                  <a:srgbClr val="FF0000"/>
                </a:solidFill>
                <a:latin typeface="Times New Roman" pitchFamily="18" charset="0"/>
                <a:cs typeface="Times New Roman" pitchFamily="18" charset="0"/>
              </a:rPr>
              <a:t>itoatkorlar</a:t>
            </a:r>
            <a:r>
              <a:rPr lang="en-US" altLang="ru-RU" sz="3000" b="1">
                <a:solidFill>
                  <a:schemeClr val="tx1"/>
                </a:solidFill>
                <a:latin typeface="Times New Roman" pitchFamily="18" charset="0"/>
                <a:cs typeface="Times New Roman" pitchFamily="18" charset="0"/>
              </a:rPr>
              <a:t>” deb yuritganlar. O‘z payg‘ambarlik faoliyatini Muhammad </a:t>
            </a:r>
            <a:r>
              <a:rPr lang="en-US" altLang="ru-RU" sz="3000" b="1">
                <a:solidFill>
                  <a:srgbClr val="FF0000"/>
                </a:solidFill>
                <a:latin typeface="Times New Roman" pitchFamily="18" charset="0"/>
                <a:cs typeface="Times New Roman" pitchFamily="18" charset="0"/>
              </a:rPr>
              <a:t>Makkada</a:t>
            </a:r>
            <a:r>
              <a:rPr lang="en-US" altLang="ru-RU" sz="3000" b="1">
                <a:solidFill>
                  <a:schemeClr val="tx1"/>
                </a:solidFill>
                <a:latin typeface="Times New Roman" pitchFamily="18" charset="0"/>
                <a:cs typeface="Times New Roman" pitchFamily="18" charset="0"/>
              </a:rPr>
              <a:t> boshlagan. Makka Arabiston yarim orolining </a:t>
            </a:r>
            <a:r>
              <a:rPr lang="en-US" altLang="ru-RU" sz="3000" b="1">
                <a:solidFill>
                  <a:srgbClr val="0000FF"/>
                </a:solidFill>
                <a:latin typeface="Times New Roman" pitchFamily="18" charset="0"/>
                <a:cs typeface="Times New Roman" pitchFamily="18" charset="0"/>
              </a:rPr>
              <a:t>g‘arbiy qismidagi Hijoz viloyatida</a:t>
            </a:r>
            <a:r>
              <a:rPr lang="en-US" altLang="ru-RU" sz="3000" b="1">
                <a:solidFill>
                  <a:schemeClr val="tx1"/>
                </a:solidFill>
                <a:latin typeface="Times New Roman" pitchFamily="18" charset="0"/>
                <a:cs typeface="Times New Roman" pitchFamily="18" charset="0"/>
              </a:rPr>
              <a:t> joylashgan shahar bo‘lib, bu erda </a:t>
            </a:r>
            <a:r>
              <a:rPr lang="en-US" altLang="ru-RU" sz="3000" b="1">
                <a:solidFill>
                  <a:srgbClr val="0000FF"/>
                </a:solidFill>
                <a:latin typeface="Times New Roman" pitchFamily="18" charset="0"/>
                <a:cs typeface="Times New Roman" pitchFamily="18" charset="0"/>
              </a:rPr>
              <a:t>Ka’ba</a:t>
            </a:r>
            <a:r>
              <a:rPr lang="en-US" altLang="ru-RU" sz="3000" b="1">
                <a:solidFill>
                  <a:schemeClr val="tx1"/>
                </a:solidFill>
                <a:latin typeface="Times New Roman" pitchFamily="18" charset="0"/>
                <a:cs typeface="Times New Roman" pitchFamily="18" charset="0"/>
              </a:rPr>
              <a:t> joylashgan edi. Diniy ta’limotga ko‘ra Ka’bani </a:t>
            </a:r>
            <a:r>
              <a:rPr lang="en-US" altLang="ru-RU" sz="3000" b="1">
                <a:solidFill>
                  <a:srgbClr val="0000FF"/>
                </a:solidFill>
                <a:latin typeface="Times New Roman" pitchFamily="18" charset="0"/>
                <a:cs typeface="Times New Roman" pitchFamily="18" charset="0"/>
              </a:rPr>
              <a:t>Odam Ato</a:t>
            </a:r>
            <a:r>
              <a:rPr lang="en-US" altLang="ru-RU" sz="3000" b="1">
                <a:solidFill>
                  <a:schemeClr val="tx1"/>
                </a:solidFill>
                <a:latin typeface="Times New Roman" pitchFamily="18" charset="0"/>
                <a:cs typeface="Times New Roman" pitchFamily="18" charset="0"/>
              </a:rPr>
              <a:t> barpo qilgan bo‘lib, uni </a:t>
            </a:r>
            <a:r>
              <a:rPr lang="en-US" altLang="ru-RU" sz="3000" b="1">
                <a:solidFill>
                  <a:srgbClr val="0000FF"/>
                </a:solidFill>
                <a:latin typeface="Times New Roman" pitchFamily="18" charset="0"/>
                <a:cs typeface="Times New Roman" pitchFamily="18" charset="0"/>
              </a:rPr>
              <a:t>Ibrohim payg‘ambar</a:t>
            </a:r>
            <a:r>
              <a:rPr lang="en-US" altLang="ru-RU" sz="3000" b="1">
                <a:solidFill>
                  <a:schemeClr val="tx1"/>
                </a:solidFill>
                <a:latin typeface="Times New Roman" pitchFamily="18" charset="0"/>
                <a:cs typeface="Times New Roman" pitchFamily="18" charset="0"/>
              </a:rPr>
              <a:t> o‘z o‘g‘li </a:t>
            </a:r>
            <a:r>
              <a:rPr lang="en-US" altLang="ru-RU" sz="3000" b="1">
                <a:solidFill>
                  <a:srgbClr val="0000FF"/>
                </a:solidFill>
                <a:latin typeface="Times New Roman" pitchFamily="18" charset="0"/>
                <a:cs typeface="Times New Roman" pitchFamily="18" charset="0"/>
              </a:rPr>
              <a:t>Ismoil</a:t>
            </a:r>
            <a:r>
              <a:rPr lang="en-US" altLang="ru-RU" sz="3000" b="1">
                <a:solidFill>
                  <a:schemeClr val="tx1"/>
                </a:solidFill>
                <a:latin typeface="Times New Roman" pitchFamily="18" charset="0"/>
                <a:cs typeface="Times New Roman" pitchFamily="18" charset="0"/>
              </a:rPr>
              <a:t> bilan birga qayta qurgan va birinchi Haj safarini uyushtirgan. Ka’baning ichida muqaddas tosh </a:t>
            </a:r>
            <a:r>
              <a:rPr lang="en-US" altLang="ru-RU" sz="3000" b="1">
                <a:solidFill>
                  <a:srgbClr val="0000FF"/>
                </a:solidFill>
                <a:latin typeface="Times New Roman" pitchFamily="18" charset="0"/>
                <a:cs typeface="Times New Roman" pitchFamily="18" charset="0"/>
              </a:rPr>
              <a:t>“Hajar-ul-asvod”</a:t>
            </a:r>
            <a:r>
              <a:rPr lang="en-US" altLang="ru-RU" sz="3000" b="1">
                <a:solidFill>
                  <a:schemeClr val="tx1"/>
                </a:solidFill>
                <a:latin typeface="Times New Roman" pitchFamily="18" charset="0"/>
                <a:cs typeface="Times New Roman" pitchFamily="18" charset="0"/>
              </a:rPr>
              <a:t> o‘rnatilgan. Har yili bu muqaddas joyga millionlab musulmonlar ziyoratga keladilar.</a:t>
            </a:r>
            <a:endParaRPr lang="ru-RU" altLang="ru-RU" sz="3000" b="1">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1031316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7922" y="141605"/>
            <a:ext cx="8856984" cy="6001643"/>
          </a:xfrm>
          <a:prstGeom prst="rect">
            <a:avLst/>
          </a:prstGeom>
        </p:spPr>
        <p:txBody>
          <a:bodyPr wrap="square">
            <a:spAutoFit/>
          </a:bodyPr>
          <a:lstStyle/>
          <a:p>
            <a:pPr algn="just"/>
            <a:r>
              <a:rPr lang="en-US" sz="3200" dirty="0" smtClean="0">
                <a:latin typeface="Times New Roman" panose="02020603050405020304" pitchFamily="18" charset="0"/>
                <a:cs typeface="Times New Roman" panose="02020603050405020304" pitchFamily="18" charset="0"/>
              </a:rPr>
              <a:t>	</a:t>
            </a:r>
            <a:r>
              <a:rPr lang="uz-Cyrl-UZ" sz="3200" spc="-20" dirty="0">
                <a:latin typeface="Times New Roman" panose="02020603050405020304" pitchFamily="18" charset="0"/>
                <a:ea typeface="Times New Roman"/>
                <a:cs typeface="Times New Roman" panose="02020603050405020304" pitchFamily="18" charset="0"/>
              </a:rPr>
              <a:t>Shunday qilib, </a:t>
            </a:r>
            <a:r>
              <a:rPr lang="uz-Cyrl-UZ" sz="3200" b="1" i="1" spc="-20" dirty="0">
                <a:solidFill>
                  <a:srgbClr val="0000FF"/>
                </a:solidFill>
                <a:latin typeface="Times New Roman" panose="02020603050405020304" pitchFamily="18" charset="0"/>
                <a:ea typeface="Times New Roman"/>
                <a:cs typeface="Times New Roman" panose="02020603050405020304" pitchFamily="18" charset="0"/>
              </a:rPr>
              <a:t>Qutayba</a:t>
            </a:r>
            <a:r>
              <a:rPr lang="uz-Cyrl-UZ" sz="3200" spc="-20" dirty="0">
                <a:solidFill>
                  <a:srgbClr val="0000FF"/>
                </a:solidFill>
                <a:latin typeface="Times New Roman" panose="02020603050405020304" pitchFamily="18" charset="0"/>
                <a:ea typeface="Times New Roman"/>
                <a:cs typeface="Times New Roman" panose="02020603050405020304" pitchFamily="18" charset="0"/>
              </a:rPr>
              <a:t> </a:t>
            </a:r>
            <a:r>
              <a:rPr lang="uz-Cyrl-UZ" sz="3200" spc="-20" dirty="0">
                <a:latin typeface="Times New Roman" panose="02020603050405020304" pitchFamily="18" charset="0"/>
                <a:ea typeface="Times New Roman"/>
                <a:cs typeface="Times New Roman" panose="02020603050405020304" pitchFamily="18" charset="0"/>
              </a:rPr>
              <a:t>boshliq arab fotixdari tomonidan Movarounnaxrning bosib olinishi oqibatida mahalliy xalqning urf-odati, dini, e’tiqodi va qadimdan rivojlanib kelayotgan madaniyati poymol etilib, uning ma’naviy xayotiga qayta tiklab </a:t>
            </a:r>
            <a:r>
              <a:rPr lang="uz-Cyrl-UZ" sz="3200" spc="-20" dirty="0" smtClean="0">
                <a:latin typeface="Times New Roman" panose="02020603050405020304" pitchFamily="18" charset="0"/>
                <a:ea typeface="Times New Roman"/>
                <a:cs typeface="Times New Roman" panose="02020603050405020304" pitchFamily="18" charset="0"/>
              </a:rPr>
              <a:t>b</a:t>
            </a:r>
            <a:r>
              <a:rPr lang="en-US" sz="3200" spc="-20" dirty="0" smtClean="0">
                <a:latin typeface="Times New Roman" panose="02020603050405020304" pitchFamily="18" charset="0"/>
                <a:ea typeface="Times New Roman"/>
                <a:cs typeface="Times New Roman" panose="02020603050405020304" pitchFamily="18" charset="0"/>
              </a:rPr>
              <a:t>o‘</a:t>
            </a:r>
            <a:r>
              <a:rPr lang="uz-Cyrl-UZ" sz="3200" spc="-20" dirty="0" smtClean="0">
                <a:latin typeface="Times New Roman" panose="02020603050405020304" pitchFamily="18" charset="0"/>
                <a:ea typeface="Times New Roman"/>
                <a:cs typeface="Times New Roman" panose="02020603050405020304" pitchFamily="18" charset="0"/>
              </a:rPr>
              <a:t>lmas </a:t>
            </a:r>
            <a:r>
              <a:rPr lang="uz-Cyrl-UZ" sz="3200" spc="-20" dirty="0">
                <a:latin typeface="Times New Roman" panose="02020603050405020304" pitchFamily="18" charset="0"/>
                <a:ea typeface="Times New Roman"/>
                <a:cs typeface="Times New Roman" panose="02020603050405020304" pitchFamily="18" charset="0"/>
              </a:rPr>
              <a:t>darajada putur yetkaziladi. Istilochilar Movarounnahrning xamma joylarida </a:t>
            </a:r>
            <a:r>
              <a:rPr lang="uz-Cyrl-UZ" sz="3200" b="1" i="1" spc="-20" dirty="0">
                <a:solidFill>
                  <a:srgbClr val="C00000"/>
                </a:solidFill>
                <a:latin typeface="Times New Roman" panose="02020603050405020304" pitchFamily="18" charset="0"/>
                <a:ea typeface="Times New Roman"/>
                <a:cs typeface="Times New Roman" panose="02020603050405020304" pitchFamily="18" charset="0"/>
              </a:rPr>
              <a:t>maxalliy din namoyandalarini, madaniyat, adabiyot va ilm ahllarini qatl etadilar, mahalliy sug’d yozuvida bitilgan diniy va ma’rifiy kitoblarni, ilmiy asarlarni va qimmatli xujjatlarni hamda sanamlarni </a:t>
            </a:r>
            <a:r>
              <a:rPr lang="uz-Cyrl-UZ" sz="3200" spc="-20" dirty="0">
                <a:latin typeface="Times New Roman" panose="02020603050405020304" pitchFamily="18" charset="0"/>
                <a:ea typeface="Times New Roman"/>
                <a:cs typeface="Times New Roman" panose="02020603050405020304" pitchFamily="18" charset="0"/>
              </a:rPr>
              <a:t>gulxanlarda yoqib </a:t>
            </a:r>
            <a:r>
              <a:rPr lang="uz-Cyrl-UZ" sz="3200" spc="-20" dirty="0" smtClean="0">
                <a:latin typeface="Times New Roman" panose="02020603050405020304" pitchFamily="18" charset="0"/>
                <a:ea typeface="Times New Roman"/>
                <a:cs typeface="Times New Roman" panose="02020603050405020304" pitchFamily="18" charset="0"/>
              </a:rPr>
              <a:t>y</a:t>
            </a:r>
            <a:r>
              <a:rPr lang="en-US" sz="3200" spc="-20" dirty="0" smtClean="0">
                <a:latin typeface="Times New Roman" panose="02020603050405020304" pitchFamily="18" charset="0"/>
                <a:ea typeface="Times New Roman"/>
                <a:cs typeface="Times New Roman" panose="02020603050405020304" pitchFamily="18" charset="0"/>
              </a:rPr>
              <a:t>o‘</a:t>
            </a:r>
            <a:r>
              <a:rPr lang="uz-Cyrl-UZ" sz="3200" spc="-20" dirty="0" smtClean="0">
                <a:latin typeface="Times New Roman" panose="02020603050405020304" pitchFamily="18" charset="0"/>
                <a:ea typeface="Times New Roman"/>
                <a:cs typeface="Times New Roman" panose="02020603050405020304" pitchFamily="18" charset="0"/>
              </a:rPr>
              <a:t>q </a:t>
            </a:r>
            <a:r>
              <a:rPr lang="uz-Cyrl-UZ" sz="3200" spc="-20" dirty="0">
                <a:latin typeface="Times New Roman" panose="02020603050405020304" pitchFamily="18" charset="0"/>
                <a:ea typeface="Times New Roman"/>
                <a:cs typeface="Times New Roman" panose="02020603050405020304" pitchFamily="18" charset="0"/>
              </a:rPr>
              <a:t>qilib tashlaydilar. </a:t>
            </a:r>
            <a:endParaRPr lang="ru-RU"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9828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7922" y="404664"/>
            <a:ext cx="8856984" cy="5632311"/>
          </a:xfrm>
          <a:prstGeom prst="rect">
            <a:avLst/>
          </a:prstGeom>
        </p:spPr>
        <p:txBody>
          <a:bodyPr wrap="square">
            <a:spAutoFit/>
          </a:bodyPr>
          <a:lstStyle/>
          <a:p>
            <a:pPr algn="just"/>
            <a:r>
              <a:rPr lang="en-US" sz="3000" dirty="0" smtClean="0">
                <a:latin typeface="Times New Roman" panose="02020603050405020304" pitchFamily="18" charset="0"/>
                <a:cs typeface="Times New Roman" panose="02020603050405020304" pitchFamily="18" charset="0"/>
              </a:rPr>
              <a:t>	</a:t>
            </a:r>
            <a:r>
              <a:rPr lang="uz-Cyrl-UZ" sz="3000" b="1" spc="-20" dirty="0" smtClean="0">
                <a:solidFill>
                  <a:srgbClr val="0000FF"/>
                </a:solidFill>
                <a:latin typeface="Times New Roman" panose="02020603050405020304" pitchFamily="18" charset="0"/>
                <a:ea typeface="Times New Roman"/>
                <a:cs typeface="Times New Roman" panose="02020603050405020304" pitchFamily="18" charset="0"/>
              </a:rPr>
              <a:t>Quvadagi</a:t>
            </a:r>
            <a:r>
              <a:rPr lang="uz-Cyrl-UZ" sz="3000" spc="-20" dirty="0" smtClean="0">
                <a:solidFill>
                  <a:srgbClr val="0000FF"/>
                </a:solidFill>
                <a:latin typeface="Times New Roman" panose="02020603050405020304" pitchFamily="18" charset="0"/>
                <a:ea typeface="Times New Roman"/>
                <a:cs typeface="Times New Roman" panose="02020603050405020304" pitchFamily="18" charset="0"/>
              </a:rPr>
              <a:t> </a:t>
            </a:r>
            <a:r>
              <a:rPr lang="uz-Cyrl-UZ" sz="3000" spc="-20" dirty="0">
                <a:latin typeface="Times New Roman" panose="02020603050405020304" pitchFamily="18" charset="0"/>
                <a:ea typeface="Times New Roman"/>
                <a:cs typeface="Times New Roman" panose="02020603050405020304" pitchFamily="18" charset="0"/>
              </a:rPr>
              <a:t>budda ibodatxonasida </a:t>
            </a:r>
            <a:r>
              <a:rPr lang="en-US" sz="3000" spc="-20" dirty="0" smtClean="0">
                <a:latin typeface="Times New Roman" panose="02020603050405020304" pitchFamily="18" charset="0"/>
                <a:ea typeface="Times New Roman"/>
                <a:cs typeface="Times New Roman" panose="02020603050405020304" pitchFamily="18" charset="0"/>
              </a:rPr>
              <a:t>o‘</a:t>
            </a:r>
            <a:r>
              <a:rPr lang="uz-Cyrl-UZ" sz="3000" spc="-20" dirty="0" smtClean="0">
                <a:latin typeface="Times New Roman" panose="02020603050405020304" pitchFamily="18" charset="0"/>
                <a:ea typeface="Times New Roman"/>
                <a:cs typeface="Times New Roman" panose="02020603050405020304" pitchFamily="18" charset="0"/>
              </a:rPr>
              <a:t>rnatilgan </a:t>
            </a:r>
            <a:r>
              <a:rPr lang="uz-Cyrl-UZ" sz="3000" spc="-20" dirty="0">
                <a:latin typeface="Times New Roman" panose="02020603050405020304" pitchFamily="18" charset="0"/>
                <a:ea typeface="Times New Roman"/>
                <a:cs typeface="Times New Roman" panose="02020603050405020304" pitchFamily="18" charset="0"/>
              </a:rPr>
              <a:t>turli xaykallar parchalanib tashlangani, qadimiy </a:t>
            </a:r>
            <a:r>
              <a:rPr lang="uz-Cyrl-UZ" sz="3000" b="1" spc="-20" dirty="0">
                <a:solidFill>
                  <a:srgbClr val="0000FF"/>
                </a:solidFill>
                <a:latin typeface="Times New Roman" panose="02020603050405020304" pitchFamily="18" charset="0"/>
                <a:ea typeface="Times New Roman"/>
                <a:cs typeface="Times New Roman" panose="02020603050405020304" pitchFamily="18" charset="0"/>
              </a:rPr>
              <a:t>Afrosiyob</a:t>
            </a:r>
            <a:r>
              <a:rPr lang="uz-Cyrl-UZ" sz="3000" spc="-20" dirty="0">
                <a:solidFill>
                  <a:srgbClr val="0000FF"/>
                </a:solidFill>
                <a:latin typeface="Times New Roman" panose="02020603050405020304" pitchFamily="18" charset="0"/>
                <a:ea typeface="Times New Roman"/>
                <a:cs typeface="Times New Roman" panose="02020603050405020304" pitchFamily="18" charset="0"/>
              </a:rPr>
              <a:t> </a:t>
            </a:r>
            <a:r>
              <a:rPr lang="uz-Cyrl-UZ" sz="3000" spc="-20" dirty="0">
                <a:latin typeface="Times New Roman" panose="02020603050405020304" pitchFamily="18" charset="0"/>
                <a:ea typeface="Times New Roman"/>
                <a:cs typeface="Times New Roman" panose="02020603050405020304" pitchFamily="18" charset="0"/>
              </a:rPr>
              <a:t>saroy devorlariga solingan suratlarning, ayniqsa odam rasmlarining </a:t>
            </a:r>
            <a:r>
              <a:rPr lang="uz-Cyrl-UZ" sz="3000" spc="-20" dirty="0" smtClean="0">
                <a:latin typeface="Times New Roman" panose="02020603050405020304" pitchFamily="18" charset="0"/>
                <a:ea typeface="Times New Roman"/>
                <a:cs typeface="Times New Roman" panose="02020603050405020304" pitchFamily="18" charset="0"/>
              </a:rPr>
              <a:t>k</a:t>
            </a:r>
            <a:r>
              <a:rPr lang="en-US" sz="3000" spc="-20" dirty="0" smtClean="0">
                <a:latin typeface="Times New Roman" panose="02020603050405020304" pitchFamily="18" charset="0"/>
                <a:ea typeface="Times New Roman"/>
                <a:cs typeface="Times New Roman" panose="02020603050405020304" pitchFamily="18" charset="0"/>
              </a:rPr>
              <a:t>o‘</a:t>
            </a:r>
            <a:r>
              <a:rPr lang="uz-Cyrl-UZ" sz="3000" spc="-20" dirty="0" smtClean="0">
                <a:latin typeface="Times New Roman" panose="02020603050405020304" pitchFamily="18" charset="0"/>
                <a:ea typeface="Times New Roman"/>
                <a:cs typeface="Times New Roman" panose="02020603050405020304" pitchFamily="18" charset="0"/>
              </a:rPr>
              <a:t>zlari </a:t>
            </a:r>
            <a:r>
              <a:rPr lang="en-US" sz="3000" spc="-20" dirty="0" smtClean="0">
                <a:latin typeface="Times New Roman" panose="02020603050405020304" pitchFamily="18" charset="0"/>
                <a:ea typeface="Times New Roman"/>
                <a:cs typeface="Times New Roman" panose="02020603050405020304" pitchFamily="18" charset="0"/>
              </a:rPr>
              <a:t>o‘</a:t>
            </a:r>
            <a:r>
              <a:rPr lang="uz-Cyrl-UZ" sz="3000" spc="-20" dirty="0" smtClean="0">
                <a:latin typeface="Times New Roman" panose="02020603050405020304" pitchFamily="18" charset="0"/>
                <a:ea typeface="Times New Roman"/>
                <a:cs typeface="Times New Roman" panose="02020603050405020304" pitchFamily="18" charset="0"/>
              </a:rPr>
              <a:t>yilib</a:t>
            </a:r>
            <a:r>
              <a:rPr lang="uz-Cyrl-UZ" sz="3000" spc="-20" dirty="0">
                <a:latin typeface="Times New Roman" panose="02020603050405020304" pitchFamily="18" charset="0"/>
                <a:ea typeface="Times New Roman"/>
                <a:cs typeface="Times New Roman" panose="02020603050405020304" pitchFamily="18" charset="0"/>
              </a:rPr>
              <a:t>, buyinlariga qilich bilan chizib yuborilganligi hamda </a:t>
            </a:r>
            <a:r>
              <a:rPr lang="uz-Cyrl-UZ" sz="3000" b="1" spc="-20" dirty="0">
                <a:solidFill>
                  <a:srgbClr val="0000FF"/>
                </a:solidFill>
                <a:latin typeface="Times New Roman" panose="02020603050405020304" pitchFamily="18" charset="0"/>
                <a:ea typeface="Times New Roman"/>
                <a:cs typeface="Times New Roman" panose="02020603050405020304" pitchFamily="18" charset="0"/>
              </a:rPr>
              <a:t>Varaxshadagi</a:t>
            </a:r>
            <a:r>
              <a:rPr lang="uz-Cyrl-UZ" sz="3000" spc="-20" dirty="0">
                <a:solidFill>
                  <a:srgbClr val="0000FF"/>
                </a:solidFill>
                <a:latin typeface="Times New Roman" panose="02020603050405020304" pitchFamily="18" charset="0"/>
                <a:ea typeface="Times New Roman"/>
                <a:cs typeface="Times New Roman" panose="02020603050405020304" pitchFamily="18" charset="0"/>
              </a:rPr>
              <a:t> </a:t>
            </a:r>
            <a:r>
              <a:rPr lang="uz-Cyrl-UZ" sz="3000" spc="-20" dirty="0">
                <a:latin typeface="Times New Roman" panose="02020603050405020304" pitchFamily="18" charset="0"/>
                <a:ea typeface="Times New Roman"/>
                <a:cs typeface="Times New Roman" panose="02020603050405020304" pitchFamily="18" charset="0"/>
              </a:rPr>
              <a:t>rasm va qabartma naqshlarning buzib yuborilganligi va </a:t>
            </a:r>
            <a:r>
              <a:rPr lang="uz-Cyrl-UZ" sz="3000" spc="-20" dirty="0" smtClean="0">
                <a:latin typeface="Times New Roman" panose="02020603050405020304" pitchFamily="18" charset="0"/>
                <a:ea typeface="Times New Roman"/>
                <a:cs typeface="Times New Roman" panose="02020603050405020304" pitchFamily="18" charset="0"/>
              </a:rPr>
              <a:t>k</a:t>
            </a:r>
            <a:r>
              <a:rPr lang="en-US" sz="3000" spc="-20" dirty="0" smtClean="0">
                <a:latin typeface="Times New Roman" panose="02020603050405020304" pitchFamily="18" charset="0"/>
                <a:ea typeface="Times New Roman"/>
                <a:cs typeface="Times New Roman" panose="02020603050405020304" pitchFamily="18" charset="0"/>
              </a:rPr>
              <a:t>o‘</a:t>
            </a:r>
            <a:r>
              <a:rPr lang="uz-Cyrl-UZ" sz="3000" spc="-20" dirty="0" smtClean="0">
                <a:latin typeface="Times New Roman" panose="02020603050405020304" pitchFamily="18" charset="0"/>
                <a:ea typeface="Times New Roman"/>
                <a:cs typeface="Times New Roman" panose="02020603050405020304" pitchFamily="18" charset="0"/>
              </a:rPr>
              <a:t>plab </a:t>
            </a:r>
            <a:r>
              <a:rPr lang="uz-Cyrl-UZ" sz="3000" spc="-20" dirty="0">
                <a:latin typeface="Times New Roman" panose="02020603050405020304" pitchFamily="18" charset="0"/>
                <a:ea typeface="Times New Roman"/>
                <a:cs typeface="Times New Roman" panose="02020603050405020304" pitchFamily="18" charset="0"/>
              </a:rPr>
              <a:t>ibodatxonalarning vayron etilib, xarob qilinganligi bunga yaqqol misoldir. Natijada Movarounna</a:t>
            </a:r>
            <a:r>
              <a:rPr lang="en-US" sz="3000" spc="-20" dirty="0">
                <a:latin typeface="Times New Roman" panose="02020603050405020304" pitchFamily="18" charset="0"/>
                <a:ea typeface="Times New Roman"/>
                <a:cs typeface="Times New Roman" panose="02020603050405020304" pitchFamily="18" charset="0"/>
              </a:rPr>
              <a:t>h</a:t>
            </a:r>
            <a:r>
              <a:rPr lang="uz-Cyrl-UZ" sz="3000" spc="-20" dirty="0">
                <a:latin typeface="Times New Roman" panose="02020603050405020304" pitchFamily="18" charset="0"/>
                <a:ea typeface="Times New Roman"/>
                <a:cs typeface="Times New Roman" panose="02020603050405020304" pitchFamily="18" charset="0"/>
              </a:rPr>
              <a:t>r xal</a:t>
            </a:r>
            <a:r>
              <a:rPr lang="en-US" sz="3000" spc="-20" dirty="0">
                <a:latin typeface="Times New Roman" panose="02020603050405020304" pitchFamily="18" charset="0"/>
                <a:ea typeface="Times New Roman"/>
                <a:cs typeface="Times New Roman" panose="02020603050405020304" pitchFamily="18" charset="0"/>
              </a:rPr>
              <a:t>q</a:t>
            </a:r>
            <a:r>
              <a:rPr lang="uz-Cyrl-UZ" sz="3000" spc="-20" dirty="0">
                <a:latin typeface="Times New Roman" panose="02020603050405020304" pitchFamily="18" charset="0"/>
                <a:ea typeface="Times New Roman"/>
                <a:cs typeface="Times New Roman" panose="02020603050405020304" pitchFamily="18" charset="0"/>
              </a:rPr>
              <a:t>i uzo</a:t>
            </a:r>
            <a:r>
              <a:rPr lang="en-US" sz="3000" spc="-20" dirty="0">
                <a:latin typeface="Times New Roman" panose="02020603050405020304" pitchFamily="18" charset="0"/>
                <a:ea typeface="Times New Roman"/>
                <a:cs typeface="Times New Roman" panose="02020603050405020304" pitchFamily="18" charset="0"/>
              </a:rPr>
              <a:t>q</a:t>
            </a:r>
            <a:r>
              <a:rPr lang="uz-Cyrl-UZ" sz="3000" spc="-20" dirty="0">
                <a:latin typeface="Times New Roman" panose="02020603050405020304" pitchFamily="18" charset="0"/>
                <a:ea typeface="Times New Roman"/>
                <a:cs typeface="Times New Roman" panose="02020603050405020304" pitchFamily="18" charset="0"/>
              </a:rPr>
              <a:t> davr mobaynida yoppasiga besavod bulib </a:t>
            </a:r>
            <a:r>
              <a:rPr lang="en-US" sz="3000" spc="-20" dirty="0" err="1">
                <a:latin typeface="Times New Roman" panose="02020603050405020304" pitchFamily="18" charset="0"/>
                <a:ea typeface="Times New Roman"/>
                <a:cs typeface="Times New Roman" panose="02020603050405020304" pitchFamily="18" charset="0"/>
              </a:rPr>
              <a:t>qo</a:t>
            </a:r>
            <a:r>
              <a:rPr lang="uz-Cyrl-UZ" sz="3000" spc="-20" dirty="0">
                <a:latin typeface="Times New Roman" panose="02020603050405020304" pitchFamily="18" charset="0"/>
                <a:ea typeface="Times New Roman"/>
                <a:cs typeface="Times New Roman" panose="02020603050405020304" pitchFamily="18" charset="0"/>
              </a:rPr>
              <a:t>ladi. </a:t>
            </a:r>
            <a:r>
              <a:rPr lang="uz-Cyrl-UZ" sz="3000" b="1" i="1" spc="-20" dirty="0">
                <a:solidFill>
                  <a:srgbClr val="C00000"/>
                </a:solidFill>
                <a:latin typeface="Times New Roman" panose="02020603050405020304" pitchFamily="18" charset="0"/>
                <a:ea typeface="Times New Roman"/>
                <a:cs typeface="Times New Roman" panose="02020603050405020304" pitchFamily="18" charset="0"/>
              </a:rPr>
              <a:t>Arablar keltirgan va yerli aholi uchun mutlaqo yot </a:t>
            </a:r>
            <a:r>
              <a:rPr lang="uz-Cyrl-UZ" sz="3000" b="1" i="1" spc="-20" dirty="0" smtClean="0">
                <a:solidFill>
                  <a:srgbClr val="C00000"/>
                </a:solidFill>
                <a:latin typeface="Times New Roman" panose="02020603050405020304" pitchFamily="18" charset="0"/>
                <a:ea typeface="Times New Roman"/>
                <a:cs typeface="Times New Roman" panose="02020603050405020304" pitchFamily="18" charset="0"/>
              </a:rPr>
              <a:t>b</a:t>
            </a:r>
            <a:r>
              <a:rPr lang="en-US" sz="3000" b="1" i="1" spc="-20" dirty="0" smtClean="0">
                <a:solidFill>
                  <a:srgbClr val="C00000"/>
                </a:solidFill>
                <a:latin typeface="Times New Roman" panose="02020603050405020304" pitchFamily="18" charset="0"/>
                <a:ea typeface="Times New Roman"/>
                <a:cs typeface="Times New Roman" panose="02020603050405020304" pitchFamily="18" charset="0"/>
              </a:rPr>
              <a:t>o‘</a:t>
            </a:r>
            <a:r>
              <a:rPr lang="uz-Cyrl-UZ" sz="3000" b="1" i="1" spc="-20" dirty="0" smtClean="0">
                <a:solidFill>
                  <a:srgbClr val="C00000"/>
                </a:solidFill>
                <a:latin typeface="Times New Roman" panose="02020603050405020304" pitchFamily="18" charset="0"/>
                <a:ea typeface="Times New Roman"/>
                <a:cs typeface="Times New Roman" panose="02020603050405020304" pitchFamily="18" charset="0"/>
              </a:rPr>
              <a:t>lgan </a:t>
            </a:r>
            <a:r>
              <a:rPr lang="uz-Cyrl-UZ" sz="3000" b="1" i="1" spc="-20" dirty="0">
                <a:solidFill>
                  <a:srgbClr val="C00000"/>
                </a:solidFill>
                <a:latin typeface="Times New Roman" panose="02020603050405020304" pitchFamily="18" charset="0"/>
                <a:ea typeface="Times New Roman"/>
                <a:cs typeface="Times New Roman" panose="02020603050405020304" pitchFamily="18" charset="0"/>
              </a:rPr>
              <a:t>imloni </a:t>
            </a:r>
            <a:r>
              <a:rPr lang="en-US" sz="3000" b="1" i="1" spc="-20" dirty="0" smtClean="0">
                <a:solidFill>
                  <a:srgbClr val="C00000"/>
                </a:solidFill>
                <a:latin typeface="Times New Roman" panose="02020603050405020304" pitchFamily="18" charset="0"/>
                <a:ea typeface="Times New Roman"/>
                <a:cs typeface="Times New Roman" panose="02020603050405020304" pitchFamily="18" charset="0"/>
              </a:rPr>
              <a:t>o‘</a:t>
            </a:r>
            <a:r>
              <a:rPr lang="uz-Cyrl-UZ" sz="3000" b="1" i="1" spc="-20" dirty="0" smtClean="0">
                <a:solidFill>
                  <a:srgbClr val="C00000"/>
                </a:solidFill>
                <a:latin typeface="Times New Roman" panose="02020603050405020304" pitchFamily="18" charset="0"/>
                <a:ea typeface="Times New Roman"/>
                <a:cs typeface="Times New Roman" panose="02020603050405020304" pitchFamily="18" charset="0"/>
              </a:rPr>
              <a:t>zlashtirib</a:t>
            </a:r>
            <a:r>
              <a:rPr lang="uz-Cyrl-UZ" sz="3000" b="1" i="1" spc="-20" dirty="0">
                <a:solidFill>
                  <a:srgbClr val="C00000"/>
                </a:solidFill>
                <a:latin typeface="Times New Roman" panose="02020603050405020304" pitchFamily="18" charset="0"/>
                <a:ea typeface="Times New Roman"/>
                <a:cs typeface="Times New Roman" panose="02020603050405020304" pitchFamily="18" charset="0"/>
              </a:rPr>
              <a:t>, savodxon </a:t>
            </a:r>
            <a:r>
              <a:rPr lang="uz-Cyrl-UZ" sz="3000" b="1" i="1" spc="-20" dirty="0" smtClean="0">
                <a:solidFill>
                  <a:srgbClr val="C00000"/>
                </a:solidFill>
                <a:latin typeface="Times New Roman" panose="02020603050405020304" pitchFamily="18" charset="0"/>
                <a:ea typeface="Times New Roman"/>
                <a:cs typeface="Times New Roman" panose="02020603050405020304" pitchFamily="18" charset="0"/>
              </a:rPr>
              <a:t>b</a:t>
            </a:r>
            <a:r>
              <a:rPr lang="en-US" sz="3000" b="1" i="1" spc="-20" dirty="0" smtClean="0">
                <a:solidFill>
                  <a:srgbClr val="C00000"/>
                </a:solidFill>
                <a:latin typeface="Times New Roman" panose="02020603050405020304" pitchFamily="18" charset="0"/>
                <a:ea typeface="Times New Roman"/>
                <a:cs typeface="Times New Roman" panose="02020603050405020304" pitchFamily="18" charset="0"/>
              </a:rPr>
              <a:t>o‘</a:t>
            </a:r>
            <a:r>
              <a:rPr lang="uz-Cyrl-UZ" sz="3000" b="1" i="1" spc="-20" dirty="0" smtClean="0">
                <a:solidFill>
                  <a:srgbClr val="C00000"/>
                </a:solidFill>
                <a:latin typeface="Times New Roman" panose="02020603050405020304" pitchFamily="18" charset="0"/>
                <a:ea typeface="Times New Roman"/>
                <a:cs typeface="Times New Roman" panose="02020603050405020304" pitchFamily="18" charset="0"/>
              </a:rPr>
              <a:t>lish </a:t>
            </a:r>
            <a:r>
              <a:rPr lang="uz-Cyrl-UZ" sz="3000" b="1" i="1" spc="-20" dirty="0">
                <a:solidFill>
                  <a:srgbClr val="C00000"/>
                </a:solidFill>
                <a:latin typeface="Times New Roman" panose="02020603050405020304" pitchFamily="18" charset="0"/>
                <a:ea typeface="Times New Roman"/>
                <a:cs typeface="Times New Roman" panose="02020603050405020304" pitchFamily="18" charset="0"/>
              </a:rPr>
              <a:t>uchun yana asrlarga teng avlodlar umri sarf </a:t>
            </a:r>
            <a:r>
              <a:rPr lang="uz-Cyrl-UZ" sz="3000" b="1" i="1" spc="-20" dirty="0" smtClean="0">
                <a:solidFill>
                  <a:srgbClr val="C00000"/>
                </a:solidFill>
                <a:latin typeface="Times New Roman" panose="02020603050405020304" pitchFamily="18" charset="0"/>
                <a:ea typeface="Times New Roman"/>
                <a:cs typeface="Times New Roman" panose="02020603050405020304" pitchFamily="18" charset="0"/>
              </a:rPr>
              <a:t>b</a:t>
            </a:r>
            <a:r>
              <a:rPr lang="en-US" sz="3000" b="1" i="1" spc="-20" dirty="0" smtClean="0">
                <a:solidFill>
                  <a:srgbClr val="C00000"/>
                </a:solidFill>
                <a:latin typeface="Times New Roman" panose="02020603050405020304" pitchFamily="18" charset="0"/>
                <a:ea typeface="Times New Roman"/>
                <a:cs typeface="Times New Roman" panose="02020603050405020304" pitchFamily="18" charset="0"/>
              </a:rPr>
              <a:t>o‘</a:t>
            </a:r>
            <a:r>
              <a:rPr lang="uz-Cyrl-UZ" sz="3000" b="1" i="1" spc="-20" dirty="0" smtClean="0">
                <a:solidFill>
                  <a:srgbClr val="C00000"/>
                </a:solidFill>
                <a:latin typeface="Times New Roman" panose="02020603050405020304" pitchFamily="18" charset="0"/>
                <a:ea typeface="Times New Roman"/>
                <a:cs typeface="Times New Roman" panose="02020603050405020304" pitchFamily="18" charset="0"/>
              </a:rPr>
              <a:t>ladi</a:t>
            </a:r>
            <a:r>
              <a:rPr lang="uz-Cyrl-UZ" sz="3000" b="1" i="1" spc="-20" dirty="0">
                <a:solidFill>
                  <a:srgbClr val="C00000"/>
                </a:solidFill>
                <a:latin typeface="Times New Roman" panose="02020603050405020304" pitchFamily="18" charset="0"/>
                <a:ea typeface="Times New Roman"/>
                <a:cs typeface="Times New Roman" panose="02020603050405020304" pitchFamily="18" charset="0"/>
              </a:rPr>
              <a:t>.</a:t>
            </a:r>
            <a:endParaRPr lang="ru-RU" sz="3000" b="1"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30364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894" y="404664"/>
            <a:ext cx="8856984" cy="5998822"/>
          </a:xfrm>
          <a:prstGeom prst="rect">
            <a:avLst/>
          </a:prstGeom>
        </p:spPr>
        <p:txBody>
          <a:bodyPr wrap="square">
            <a:spAutoFit/>
          </a:bodyPr>
          <a:lstStyle/>
          <a:p>
            <a:pPr algn="just">
              <a:lnSpc>
                <a:spcPct val="115000"/>
              </a:lnSpc>
              <a:spcAft>
                <a:spcPts val="0"/>
              </a:spcAft>
            </a:pPr>
            <a:r>
              <a:rPr lang="en-US" sz="2800" dirty="0" smtClean="0">
                <a:solidFill>
                  <a:srgbClr val="000000"/>
                </a:solidFill>
                <a:latin typeface="Times New Roman"/>
                <a:ea typeface="Times New Roman"/>
              </a:rPr>
              <a:t>	</a:t>
            </a:r>
            <a:r>
              <a:rPr lang="en-US" sz="2800" spc="-20" dirty="0">
                <a:latin typeface="Times New Roman"/>
                <a:ea typeface="Times New Roman"/>
              </a:rPr>
              <a:t>Arab </a:t>
            </a:r>
            <a:r>
              <a:rPr lang="en-US" sz="2800" spc="-20" dirty="0" err="1">
                <a:latin typeface="Times New Roman"/>
                <a:ea typeface="Times New Roman"/>
              </a:rPr>
              <a:t>xalifasi</a:t>
            </a:r>
            <a:r>
              <a:rPr lang="en-US" sz="2800" spc="-20" dirty="0">
                <a:latin typeface="Times New Roman"/>
                <a:ea typeface="Times New Roman"/>
              </a:rPr>
              <a:t> </a:t>
            </a:r>
            <a:r>
              <a:rPr lang="en-US" sz="2800" b="1" spc="-20" dirty="0" smtClean="0">
                <a:solidFill>
                  <a:srgbClr val="0000FF"/>
                </a:solidFill>
                <a:latin typeface="Times New Roman"/>
                <a:ea typeface="Times New Roman"/>
              </a:rPr>
              <a:t>Umar </a:t>
            </a:r>
            <a:r>
              <a:rPr lang="en-US" sz="2800" b="1" spc="-20" dirty="0" err="1" smtClean="0">
                <a:solidFill>
                  <a:srgbClr val="0000FF"/>
                </a:solidFill>
                <a:latin typeface="Times New Roman"/>
                <a:ea typeface="Times New Roman"/>
              </a:rPr>
              <a:t>ibn</a:t>
            </a:r>
            <a:r>
              <a:rPr lang="en-US" sz="2800" b="1" spc="-20" dirty="0" smtClean="0">
                <a:solidFill>
                  <a:srgbClr val="0000FF"/>
                </a:solidFill>
                <a:latin typeface="Times New Roman"/>
                <a:ea typeface="Times New Roman"/>
              </a:rPr>
              <a:t> </a:t>
            </a:r>
            <a:r>
              <a:rPr lang="en-US" sz="2800" b="1" spc="-20" dirty="0" err="1" smtClean="0">
                <a:solidFill>
                  <a:srgbClr val="0000FF"/>
                </a:solidFill>
                <a:latin typeface="Times New Roman"/>
                <a:ea typeface="Times New Roman"/>
              </a:rPr>
              <a:t>Abdulaziz</a:t>
            </a:r>
            <a:r>
              <a:rPr lang="en-US" sz="2800" b="1" spc="-20" dirty="0" smtClean="0">
                <a:solidFill>
                  <a:srgbClr val="0000FF"/>
                </a:solidFill>
                <a:latin typeface="Times New Roman"/>
                <a:ea typeface="Times New Roman"/>
              </a:rPr>
              <a:t> (717-719) </a:t>
            </a:r>
            <a:r>
              <a:rPr lang="en-US" sz="2800" spc="-20" dirty="0" err="1">
                <a:latin typeface="Times New Roman"/>
                <a:ea typeface="Times New Roman"/>
              </a:rPr>
              <a:t>hukmronligi</a:t>
            </a:r>
            <a:r>
              <a:rPr lang="en-US" sz="2800" spc="-20" dirty="0">
                <a:latin typeface="Times New Roman"/>
                <a:ea typeface="Times New Roman"/>
              </a:rPr>
              <a:t> </a:t>
            </a:r>
            <a:r>
              <a:rPr lang="en-US" sz="2800" spc="-20" dirty="0" err="1">
                <a:latin typeface="Times New Roman"/>
                <a:ea typeface="Times New Roman"/>
              </a:rPr>
              <a:t>davrida</a:t>
            </a:r>
            <a:r>
              <a:rPr lang="en-US" sz="2800" spc="-20" dirty="0">
                <a:latin typeface="Times New Roman"/>
                <a:ea typeface="Times New Roman"/>
              </a:rPr>
              <a:t> </a:t>
            </a:r>
            <a:r>
              <a:rPr lang="en-US" sz="2800" spc="-20" dirty="0" err="1">
                <a:latin typeface="Times New Roman"/>
                <a:ea typeface="Times New Roman"/>
              </a:rPr>
              <a:t>murakkab</a:t>
            </a:r>
            <a:r>
              <a:rPr lang="en-US" sz="2800" spc="-20" dirty="0">
                <a:latin typeface="Times New Roman"/>
                <a:ea typeface="Times New Roman"/>
              </a:rPr>
              <a:t> </a:t>
            </a:r>
            <a:r>
              <a:rPr lang="en-US" sz="2800" spc="-20" dirty="0" err="1">
                <a:latin typeface="Times New Roman"/>
                <a:ea typeface="Times New Roman"/>
              </a:rPr>
              <a:t>vaziyatni</a:t>
            </a:r>
            <a:r>
              <a:rPr lang="en-US" sz="2800" spc="-20" dirty="0">
                <a:latin typeface="Times New Roman"/>
                <a:ea typeface="Times New Roman"/>
              </a:rPr>
              <a:t> </a:t>
            </a:r>
            <a:r>
              <a:rPr lang="en-US" sz="2800" spc="-20" dirty="0" err="1" smtClean="0">
                <a:latin typeface="Times New Roman"/>
                <a:ea typeface="Times New Roman"/>
              </a:rPr>
              <a:t>hisobga</a:t>
            </a:r>
            <a:r>
              <a:rPr lang="en-US" sz="2800" spc="-20" dirty="0" smtClean="0">
                <a:latin typeface="Times New Roman"/>
                <a:ea typeface="Times New Roman"/>
              </a:rPr>
              <a:t> </a:t>
            </a:r>
            <a:r>
              <a:rPr lang="en-US" sz="2800" spc="-20" dirty="0" err="1" smtClean="0">
                <a:latin typeface="Times New Roman"/>
                <a:ea typeface="Times New Roman"/>
              </a:rPr>
              <a:t>olib</a:t>
            </a:r>
            <a:r>
              <a:rPr lang="en-US" sz="2800" spc="-20" dirty="0">
                <a:latin typeface="Times New Roman"/>
                <a:ea typeface="Times New Roman"/>
              </a:rPr>
              <a:t>, </a:t>
            </a:r>
            <a:r>
              <a:rPr lang="en-US" sz="2800" spc="-20" dirty="0" err="1">
                <a:latin typeface="Times New Roman"/>
                <a:ea typeface="Times New Roman"/>
              </a:rPr>
              <a:t>bo‘ysundirilgan</a:t>
            </a:r>
            <a:r>
              <a:rPr lang="en-US" sz="2800" spc="-20" dirty="0">
                <a:latin typeface="Times New Roman"/>
                <a:ea typeface="Times New Roman"/>
              </a:rPr>
              <a:t> </a:t>
            </a:r>
            <a:r>
              <a:rPr lang="en-US" sz="2800" spc="-20" dirty="0" err="1">
                <a:latin typeface="Times New Roman"/>
                <a:ea typeface="Times New Roman"/>
              </a:rPr>
              <a:t>yerli</a:t>
            </a:r>
            <a:r>
              <a:rPr lang="en-US" sz="2800" spc="-20" dirty="0">
                <a:latin typeface="Times New Roman"/>
                <a:ea typeface="Times New Roman"/>
              </a:rPr>
              <a:t> </a:t>
            </a:r>
            <a:r>
              <a:rPr lang="en-US" sz="2800" spc="-20" dirty="0" err="1">
                <a:latin typeface="Times New Roman"/>
                <a:ea typeface="Times New Roman"/>
              </a:rPr>
              <a:t>xalqlar</a:t>
            </a:r>
            <a:r>
              <a:rPr lang="en-US" sz="2800" spc="-20" dirty="0">
                <a:latin typeface="Times New Roman"/>
                <a:ea typeface="Times New Roman"/>
              </a:rPr>
              <a:t> </a:t>
            </a:r>
            <a:r>
              <a:rPr lang="en-US" sz="2800" spc="-20" dirty="0" err="1">
                <a:latin typeface="Times New Roman"/>
                <a:ea typeface="Times New Roman"/>
              </a:rPr>
              <a:t>bilan</a:t>
            </a:r>
            <a:r>
              <a:rPr lang="en-US" sz="2800" spc="-20" dirty="0">
                <a:latin typeface="Times New Roman"/>
                <a:ea typeface="Times New Roman"/>
              </a:rPr>
              <a:t> </a:t>
            </a:r>
            <a:r>
              <a:rPr lang="en-US" sz="2800" spc="-20" dirty="0" err="1">
                <a:latin typeface="Times New Roman"/>
                <a:ea typeface="Times New Roman"/>
              </a:rPr>
              <a:t>kelishish</a:t>
            </a:r>
            <a:r>
              <a:rPr lang="en-US" sz="2800" spc="-20" dirty="0">
                <a:latin typeface="Times New Roman"/>
                <a:ea typeface="Times New Roman"/>
              </a:rPr>
              <a:t> </a:t>
            </a:r>
            <a:r>
              <a:rPr lang="en-US" sz="2800" spc="-20" dirty="0" err="1">
                <a:latin typeface="Times New Roman"/>
                <a:ea typeface="Times New Roman"/>
              </a:rPr>
              <a:t>siyosatini</a:t>
            </a:r>
            <a:r>
              <a:rPr lang="en-US" sz="2800" spc="-20" dirty="0">
                <a:latin typeface="Times New Roman"/>
                <a:ea typeface="Times New Roman"/>
              </a:rPr>
              <a:t> </a:t>
            </a:r>
            <a:r>
              <a:rPr lang="en-US" sz="2800" spc="-20" dirty="0" err="1">
                <a:latin typeface="Times New Roman"/>
                <a:ea typeface="Times New Roman"/>
              </a:rPr>
              <a:t>amalga</a:t>
            </a:r>
            <a:r>
              <a:rPr lang="en-US" sz="2800" spc="-20" dirty="0">
                <a:latin typeface="Times New Roman"/>
                <a:ea typeface="Times New Roman"/>
              </a:rPr>
              <a:t> </a:t>
            </a:r>
            <a:r>
              <a:rPr lang="en-US" sz="2800" spc="-20" dirty="0" err="1">
                <a:latin typeface="Times New Roman"/>
                <a:ea typeface="Times New Roman"/>
              </a:rPr>
              <a:t>oshirishga</a:t>
            </a:r>
            <a:r>
              <a:rPr lang="en-US" sz="2800" spc="-20" dirty="0">
                <a:latin typeface="Times New Roman"/>
                <a:ea typeface="Times New Roman"/>
              </a:rPr>
              <a:t> </a:t>
            </a:r>
            <a:r>
              <a:rPr lang="en-US" sz="2800" spc="-20" dirty="0" err="1">
                <a:latin typeface="Times New Roman"/>
                <a:ea typeface="Times New Roman"/>
              </a:rPr>
              <a:t>majbur</a:t>
            </a:r>
            <a:r>
              <a:rPr lang="en-US" sz="2800" spc="-20" dirty="0">
                <a:latin typeface="Times New Roman"/>
                <a:ea typeface="Times New Roman"/>
              </a:rPr>
              <a:t> </a:t>
            </a:r>
            <a:r>
              <a:rPr lang="en-US" sz="2800" spc="-20" dirty="0" err="1">
                <a:latin typeface="Times New Roman"/>
                <a:ea typeface="Times New Roman"/>
              </a:rPr>
              <a:t>bo‘ldi</a:t>
            </a:r>
            <a:r>
              <a:rPr lang="en-US" sz="2800" spc="-20" dirty="0">
                <a:latin typeface="Times New Roman"/>
                <a:ea typeface="Times New Roman"/>
              </a:rPr>
              <a:t>. U </a:t>
            </a:r>
            <a:r>
              <a:rPr lang="en-US" sz="2800" b="1" i="1" spc="-20" dirty="0" err="1">
                <a:solidFill>
                  <a:srgbClr val="0000FF"/>
                </a:solidFill>
                <a:latin typeface="Times New Roman"/>
                <a:ea typeface="Times New Roman"/>
              </a:rPr>
              <a:t>yangi</a:t>
            </a:r>
            <a:r>
              <a:rPr lang="en-US" sz="2800" b="1" i="1" spc="-20" dirty="0">
                <a:solidFill>
                  <a:srgbClr val="0000FF"/>
                </a:solidFill>
                <a:latin typeface="Times New Roman"/>
                <a:ea typeface="Times New Roman"/>
              </a:rPr>
              <a:t> </a:t>
            </a:r>
            <a:r>
              <a:rPr lang="en-US" sz="2800" b="1" i="1" spc="-20" dirty="0" err="1" smtClean="0">
                <a:solidFill>
                  <a:srgbClr val="0000FF"/>
                </a:solidFill>
                <a:latin typeface="Times New Roman"/>
                <a:ea typeface="Times New Roman"/>
              </a:rPr>
              <a:t>yerlarni</a:t>
            </a:r>
            <a:r>
              <a:rPr lang="en-US" sz="2800" b="1" i="1" spc="-20" dirty="0" smtClean="0">
                <a:solidFill>
                  <a:srgbClr val="0000FF"/>
                </a:solidFill>
                <a:latin typeface="Times New Roman"/>
                <a:ea typeface="Times New Roman"/>
              </a:rPr>
              <a:t> </a:t>
            </a:r>
            <a:r>
              <a:rPr lang="en-US" sz="2800" b="1" i="1" spc="-20" dirty="0" err="1" smtClean="0">
                <a:solidFill>
                  <a:srgbClr val="0000FF"/>
                </a:solidFill>
                <a:latin typeface="Times New Roman"/>
                <a:ea typeface="Times New Roman"/>
              </a:rPr>
              <a:t>bundan</a:t>
            </a:r>
            <a:r>
              <a:rPr lang="en-US" sz="2800" b="1" i="1" spc="-20" dirty="0" smtClean="0">
                <a:solidFill>
                  <a:srgbClr val="0000FF"/>
                </a:solidFill>
                <a:latin typeface="Times New Roman"/>
                <a:ea typeface="Times New Roman"/>
              </a:rPr>
              <a:t> </a:t>
            </a:r>
            <a:r>
              <a:rPr lang="en-US" sz="2800" b="1" i="1" spc="-20" dirty="0" err="1">
                <a:solidFill>
                  <a:srgbClr val="0000FF"/>
                </a:solidFill>
                <a:latin typeface="Times New Roman"/>
                <a:ea typeface="Times New Roman"/>
              </a:rPr>
              <a:t>buyon</a:t>
            </a:r>
            <a:r>
              <a:rPr lang="en-US" sz="2800" b="1" i="1" spc="-20" dirty="0">
                <a:solidFill>
                  <a:srgbClr val="0000FF"/>
                </a:solidFill>
                <a:latin typeface="Times New Roman"/>
                <a:ea typeface="Times New Roman"/>
              </a:rPr>
              <a:t> </a:t>
            </a:r>
            <a:r>
              <a:rPr lang="en-US" sz="2800" b="1" i="1" spc="-20" dirty="0" err="1">
                <a:solidFill>
                  <a:srgbClr val="0000FF"/>
                </a:solidFill>
                <a:latin typeface="Times New Roman"/>
                <a:ea typeface="Times New Roman"/>
              </a:rPr>
              <a:t>zabt</a:t>
            </a:r>
            <a:r>
              <a:rPr lang="en-US" sz="2800" b="1" i="1" spc="-20" dirty="0">
                <a:solidFill>
                  <a:srgbClr val="0000FF"/>
                </a:solidFill>
                <a:latin typeface="Times New Roman"/>
                <a:ea typeface="Times New Roman"/>
              </a:rPr>
              <a:t> </a:t>
            </a:r>
            <a:r>
              <a:rPr lang="en-US" sz="2800" b="1" i="1" spc="-20" dirty="0" err="1">
                <a:solidFill>
                  <a:srgbClr val="0000FF"/>
                </a:solidFill>
                <a:latin typeface="Times New Roman"/>
                <a:ea typeface="Times New Roman"/>
              </a:rPr>
              <a:t>etishni</a:t>
            </a:r>
            <a:r>
              <a:rPr lang="en-US" sz="2800" b="1" i="1" spc="-20" dirty="0">
                <a:solidFill>
                  <a:srgbClr val="0000FF"/>
                </a:solidFill>
                <a:latin typeface="Times New Roman"/>
                <a:ea typeface="Times New Roman"/>
              </a:rPr>
              <a:t> </a:t>
            </a:r>
            <a:r>
              <a:rPr lang="en-US" sz="2800" b="1" i="1" spc="-20" dirty="0" err="1">
                <a:solidFill>
                  <a:srgbClr val="0000FF"/>
                </a:solidFill>
                <a:latin typeface="Times New Roman"/>
                <a:ea typeface="Times New Roman"/>
              </a:rPr>
              <a:t>to‘xtatish</a:t>
            </a:r>
            <a:r>
              <a:rPr lang="en-US" sz="2800" spc="-20" dirty="0">
                <a:latin typeface="Times New Roman"/>
                <a:ea typeface="Times New Roman"/>
              </a:rPr>
              <a:t> </a:t>
            </a:r>
            <a:r>
              <a:rPr lang="en-US" sz="2800" spc="-20" dirty="0" err="1">
                <a:latin typeface="Times New Roman"/>
                <a:ea typeface="Times New Roman"/>
              </a:rPr>
              <a:t>hamda</a:t>
            </a:r>
            <a:r>
              <a:rPr lang="en-US" sz="2800" spc="-20" dirty="0">
                <a:latin typeface="Times New Roman"/>
                <a:ea typeface="Times New Roman"/>
              </a:rPr>
              <a:t> </a:t>
            </a:r>
            <a:r>
              <a:rPr lang="en-US" sz="2800" b="1" i="1" spc="-20" dirty="0" err="1">
                <a:solidFill>
                  <a:srgbClr val="0000FF"/>
                </a:solidFill>
                <a:latin typeface="Times New Roman"/>
                <a:ea typeface="Times New Roman"/>
              </a:rPr>
              <a:t>moliyaviy</a:t>
            </a:r>
            <a:r>
              <a:rPr lang="en-US" sz="2800" b="1" i="1" spc="-20" dirty="0">
                <a:solidFill>
                  <a:srgbClr val="0000FF"/>
                </a:solidFill>
                <a:latin typeface="Times New Roman"/>
                <a:ea typeface="Times New Roman"/>
              </a:rPr>
              <a:t> </a:t>
            </a:r>
            <a:r>
              <a:rPr lang="en-US" sz="2800" b="1" i="1" spc="-20" dirty="0" err="1">
                <a:solidFill>
                  <a:srgbClr val="0000FF"/>
                </a:solidFill>
                <a:latin typeface="Times New Roman"/>
                <a:ea typeface="Times New Roman"/>
              </a:rPr>
              <a:t>islohot</a:t>
            </a:r>
            <a:r>
              <a:rPr lang="en-US" sz="2800" b="1" i="1" spc="-20" dirty="0">
                <a:solidFill>
                  <a:srgbClr val="0000FF"/>
                </a:solidFill>
                <a:latin typeface="Times New Roman"/>
                <a:ea typeface="Times New Roman"/>
              </a:rPr>
              <a:t> </a:t>
            </a:r>
            <a:r>
              <a:rPr lang="en-US" sz="2800" b="1" i="1" spc="-20" dirty="0" err="1">
                <a:solidFill>
                  <a:srgbClr val="0000FF"/>
                </a:solidFill>
                <a:latin typeface="Times New Roman"/>
                <a:ea typeface="Times New Roman"/>
              </a:rPr>
              <a:t>o‘tkazish</a:t>
            </a:r>
            <a:r>
              <a:rPr lang="en-US" sz="2800" spc="-20" dirty="0">
                <a:latin typeface="Times New Roman"/>
                <a:ea typeface="Times New Roman"/>
              </a:rPr>
              <a:t> </a:t>
            </a:r>
            <a:r>
              <a:rPr lang="en-US" sz="2800" spc="-20" dirty="0" err="1">
                <a:latin typeface="Times New Roman"/>
                <a:ea typeface="Times New Roman"/>
              </a:rPr>
              <a:t>to‘g‘risida</a:t>
            </a:r>
            <a:r>
              <a:rPr lang="en-US" sz="2800" spc="-20" dirty="0">
                <a:latin typeface="Times New Roman"/>
                <a:ea typeface="Times New Roman"/>
              </a:rPr>
              <a:t> </a:t>
            </a:r>
            <a:r>
              <a:rPr lang="en-US" sz="2800" spc="-20" dirty="0" err="1">
                <a:latin typeface="Times New Roman"/>
                <a:ea typeface="Times New Roman"/>
              </a:rPr>
              <a:t>farmon</a:t>
            </a:r>
            <a:r>
              <a:rPr lang="en-US" sz="2800" spc="-20" dirty="0">
                <a:latin typeface="Times New Roman"/>
                <a:ea typeface="Times New Roman"/>
              </a:rPr>
              <a:t> </a:t>
            </a:r>
            <a:r>
              <a:rPr lang="en-US" sz="2800" spc="-20" dirty="0" err="1">
                <a:latin typeface="Times New Roman"/>
                <a:ea typeface="Times New Roman"/>
              </a:rPr>
              <a:t>berdi</a:t>
            </a:r>
            <a:r>
              <a:rPr lang="en-US" sz="2800" spc="-20" dirty="0">
                <a:latin typeface="Times New Roman"/>
                <a:ea typeface="Times New Roman"/>
              </a:rPr>
              <a:t>. </a:t>
            </a:r>
            <a:r>
              <a:rPr lang="en-US" sz="2800" spc="-20" dirty="0" err="1">
                <a:latin typeface="Times New Roman"/>
                <a:ea typeface="Times New Roman"/>
              </a:rPr>
              <a:t>Bunga</a:t>
            </a:r>
            <a:r>
              <a:rPr lang="en-US" sz="2800" spc="-20" dirty="0">
                <a:latin typeface="Times New Roman"/>
                <a:ea typeface="Times New Roman"/>
              </a:rPr>
              <a:t> </a:t>
            </a:r>
            <a:r>
              <a:rPr lang="en-US" sz="2800" spc="-20" dirty="0" err="1" smtClean="0">
                <a:latin typeface="Times New Roman"/>
                <a:ea typeface="Times New Roman"/>
              </a:rPr>
              <a:t>binoan</a:t>
            </a:r>
            <a:r>
              <a:rPr lang="en-US" sz="2800" spc="-20" dirty="0" smtClean="0">
                <a:latin typeface="Times New Roman"/>
                <a:ea typeface="Times New Roman"/>
              </a:rPr>
              <a:t> </a:t>
            </a:r>
            <a:r>
              <a:rPr lang="en-US" sz="2800" spc="-20" dirty="0" err="1" smtClean="0">
                <a:latin typeface="Times New Roman"/>
                <a:ea typeface="Times New Roman"/>
              </a:rPr>
              <a:t>musulmon</a:t>
            </a:r>
            <a:r>
              <a:rPr lang="en-US" sz="2800" spc="-20" dirty="0" smtClean="0">
                <a:latin typeface="Times New Roman"/>
                <a:ea typeface="Times New Roman"/>
              </a:rPr>
              <a:t> </a:t>
            </a:r>
            <a:r>
              <a:rPr lang="en-US" sz="2800" spc="-20" dirty="0" err="1">
                <a:latin typeface="Times New Roman"/>
                <a:ea typeface="Times New Roman"/>
              </a:rPr>
              <a:t>arablar</a:t>
            </a:r>
            <a:r>
              <a:rPr lang="en-US" sz="2800" spc="-20" dirty="0">
                <a:latin typeface="Times New Roman"/>
                <a:ea typeface="Times New Roman"/>
              </a:rPr>
              <a:t> </a:t>
            </a:r>
            <a:r>
              <a:rPr lang="en-US" sz="2800" spc="-20" dirty="0" err="1">
                <a:latin typeface="Times New Roman"/>
                <a:ea typeface="Times New Roman"/>
              </a:rPr>
              <a:t>bilan</a:t>
            </a:r>
            <a:r>
              <a:rPr lang="en-US" sz="2800" spc="-20" dirty="0">
                <a:latin typeface="Times New Roman"/>
                <a:ea typeface="Times New Roman"/>
              </a:rPr>
              <a:t> </a:t>
            </a:r>
            <a:r>
              <a:rPr lang="en-US" sz="2800" spc="-20" dirty="0" err="1">
                <a:latin typeface="Times New Roman"/>
                <a:ea typeface="Times New Roman"/>
              </a:rPr>
              <a:t>bir</a:t>
            </a:r>
            <a:r>
              <a:rPr lang="en-US" sz="2800" spc="-20" dirty="0">
                <a:latin typeface="Times New Roman"/>
                <a:ea typeface="Times New Roman"/>
              </a:rPr>
              <a:t> </a:t>
            </a:r>
            <a:r>
              <a:rPr lang="en-US" sz="2800" spc="-20" dirty="0" err="1">
                <a:latin typeface="Times New Roman"/>
                <a:ea typeface="Times New Roman"/>
              </a:rPr>
              <a:t>qatorda</a:t>
            </a:r>
            <a:r>
              <a:rPr lang="en-US" sz="2800" spc="-20" dirty="0">
                <a:latin typeface="Times New Roman"/>
                <a:ea typeface="Times New Roman"/>
              </a:rPr>
              <a:t> </a:t>
            </a:r>
            <a:r>
              <a:rPr lang="en-US" sz="2800" spc="-20" dirty="0" err="1">
                <a:latin typeface="Times New Roman"/>
                <a:ea typeface="Times New Roman"/>
              </a:rPr>
              <a:t>islomni</a:t>
            </a:r>
            <a:r>
              <a:rPr lang="en-US" sz="2800" spc="-20" dirty="0">
                <a:latin typeface="Times New Roman"/>
                <a:ea typeface="Times New Roman"/>
              </a:rPr>
              <a:t> </a:t>
            </a:r>
            <a:r>
              <a:rPr lang="en-US" sz="2800" spc="-20" dirty="0" err="1">
                <a:latin typeface="Times New Roman"/>
                <a:ea typeface="Times New Roman"/>
              </a:rPr>
              <a:t>yangi</a:t>
            </a:r>
            <a:r>
              <a:rPr lang="en-US" sz="2800" spc="-20" dirty="0">
                <a:latin typeface="Times New Roman"/>
                <a:ea typeface="Times New Roman"/>
              </a:rPr>
              <a:t> </a:t>
            </a:r>
            <a:r>
              <a:rPr lang="en-US" sz="2800" spc="-20" dirty="0" err="1">
                <a:latin typeface="Times New Roman"/>
                <a:ea typeface="Times New Roman"/>
              </a:rPr>
              <a:t>qabul</a:t>
            </a:r>
            <a:r>
              <a:rPr lang="en-US" sz="2800" spc="-20" dirty="0">
                <a:latin typeface="Times New Roman"/>
                <a:ea typeface="Times New Roman"/>
              </a:rPr>
              <a:t> </a:t>
            </a:r>
            <a:r>
              <a:rPr lang="en-US" sz="2800" spc="-20" dirty="0" err="1">
                <a:latin typeface="Times New Roman"/>
                <a:ea typeface="Times New Roman"/>
              </a:rPr>
              <a:t>qilgan</a:t>
            </a:r>
            <a:r>
              <a:rPr lang="en-US" sz="2800" spc="-20" dirty="0">
                <a:latin typeface="Times New Roman"/>
                <a:ea typeface="Times New Roman"/>
              </a:rPr>
              <a:t> </a:t>
            </a:r>
            <a:r>
              <a:rPr lang="en-US" sz="2800" spc="-20" dirty="0" err="1">
                <a:latin typeface="Times New Roman"/>
                <a:ea typeface="Times New Roman"/>
              </a:rPr>
              <a:t>ajamliklardan</a:t>
            </a:r>
            <a:r>
              <a:rPr lang="en-US" sz="2800" spc="-20" dirty="0">
                <a:latin typeface="Times New Roman"/>
                <a:ea typeface="Times New Roman"/>
              </a:rPr>
              <a:t> </a:t>
            </a:r>
            <a:r>
              <a:rPr lang="en-US" sz="2800" spc="-20" dirty="0" err="1">
                <a:latin typeface="Times New Roman"/>
                <a:ea typeface="Times New Roman"/>
              </a:rPr>
              <a:t>xiroj</a:t>
            </a:r>
            <a:r>
              <a:rPr lang="en-US" sz="2800" spc="-20" dirty="0">
                <a:latin typeface="Times New Roman"/>
                <a:ea typeface="Times New Roman"/>
              </a:rPr>
              <a:t> </a:t>
            </a:r>
            <a:r>
              <a:rPr lang="en-US" sz="2800" spc="-20" dirty="0" err="1">
                <a:latin typeface="Times New Roman"/>
                <a:ea typeface="Times New Roman"/>
              </a:rPr>
              <a:t>va</a:t>
            </a:r>
            <a:r>
              <a:rPr lang="en-US" sz="2800" spc="-20" dirty="0">
                <a:latin typeface="Times New Roman"/>
                <a:ea typeface="Times New Roman"/>
              </a:rPr>
              <a:t> </a:t>
            </a:r>
            <a:r>
              <a:rPr lang="en-US" sz="2800" spc="-20" dirty="0" err="1">
                <a:latin typeface="Times New Roman"/>
                <a:ea typeface="Times New Roman"/>
              </a:rPr>
              <a:t>jiz‘ya</a:t>
            </a:r>
            <a:r>
              <a:rPr lang="en-US" sz="2800" spc="-20" dirty="0">
                <a:latin typeface="Times New Roman"/>
                <a:ea typeface="Times New Roman"/>
              </a:rPr>
              <a:t> </a:t>
            </a:r>
            <a:r>
              <a:rPr lang="en-US" sz="2800" spc="-20" dirty="0" err="1">
                <a:latin typeface="Times New Roman"/>
                <a:ea typeface="Times New Roman"/>
              </a:rPr>
              <a:t>soliqlarini</a:t>
            </a:r>
            <a:r>
              <a:rPr lang="en-US" sz="2800" spc="-20" dirty="0">
                <a:latin typeface="Times New Roman"/>
                <a:ea typeface="Times New Roman"/>
              </a:rPr>
              <a:t> </a:t>
            </a:r>
            <a:r>
              <a:rPr lang="en-US" sz="2800" spc="-20" dirty="0" err="1" smtClean="0">
                <a:latin typeface="Times New Roman"/>
                <a:ea typeface="Times New Roman"/>
              </a:rPr>
              <a:t>olish</a:t>
            </a:r>
            <a:r>
              <a:rPr lang="en-US" sz="2800" spc="-20" dirty="0" smtClean="0">
                <a:latin typeface="Times New Roman"/>
                <a:ea typeface="Times New Roman"/>
              </a:rPr>
              <a:t> </a:t>
            </a:r>
            <a:r>
              <a:rPr lang="en-US" sz="2800" spc="-20" dirty="0" err="1" smtClean="0">
                <a:latin typeface="Times New Roman"/>
                <a:ea typeface="Times New Roman"/>
              </a:rPr>
              <a:t>bekor</a:t>
            </a:r>
            <a:r>
              <a:rPr lang="en-US" sz="2800" spc="-20" dirty="0" smtClean="0">
                <a:latin typeface="Times New Roman"/>
                <a:ea typeface="Times New Roman"/>
              </a:rPr>
              <a:t> </a:t>
            </a:r>
            <a:r>
              <a:rPr lang="en-US" sz="2800" spc="-20" dirty="0" err="1">
                <a:latin typeface="Times New Roman"/>
                <a:ea typeface="Times New Roman"/>
              </a:rPr>
              <a:t>qilindi</a:t>
            </a:r>
            <a:r>
              <a:rPr lang="en-US" sz="2800" spc="-20" dirty="0">
                <a:latin typeface="Times New Roman"/>
                <a:ea typeface="Times New Roman"/>
              </a:rPr>
              <a:t>. Ammo </a:t>
            </a:r>
            <a:r>
              <a:rPr lang="en-US" sz="2800" spc="-20" dirty="0" err="1">
                <a:latin typeface="Times New Roman"/>
                <a:ea typeface="Times New Roman"/>
              </a:rPr>
              <a:t>Xuroson</a:t>
            </a:r>
            <a:r>
              <a:rPr lang="en-US" sz="2800" spc="-20" dirty="0">
                <a:latin typeface="Times New Roman"/>
                <a:ea typeface="Times New Roman"/>
              </a:rPr>
              <a:t> </a:t>
            </a:r>
            <a:r>
              <a:rPr lang="en-US" sz="2800" spc="-20" dirty="0" err="1">
                <a:latin typeface="Times New Roman"/>
                <a:ea typeface="Times New Roman"/>
              </a:rPr>
              <a:t>noiblari</a:t>
            </a:r>
            <a:r>
              <a:rPr lang="en-US" sz="2800" spc="-20" dirty="0">
                <a:latin typeface="Times New Roman"/>
                <a:ea typeface="Times New Roman"/>
              </a:rPr>
              <a:t> </a:t>
            </a:r>
            <a:r>
              <a:rPr lang="en-US" sz="2800" spc="-20" dirty="0" err="1">
                <a:latin typeface="Times New Roman"/>
                <a:ea typeface="Times New Roman"/>
              </a:rPr>
              <a:t>farmonni</a:t>
            </a:r>
            <a:r>
              <a:rPr lang="en-US" sz="2800" spc="-20" dirty="0">
                <a:latin typeface="Times New Roman"/>
                <a:ea typeface="Times New Roman"/>
              </a:rPr>
              <a:t> </a:t>
            </a:r>
            <a:r>
              <a:rPr lang="en-US" sz="2800" spc="-20" dirty="0" err="1">
                <a:latin typeface="Times New Roman"/>
                <a:ea typeface="Times New Roman"/>
              </a:rPr>
              <a:t>xalifalikning</a:t>
            </a:r>
            <a:r>
              <a:rPr lang="en-US" sz="2800" spc="-20" dirty="0">
                <a:latin typeface="Times New Roman"/>
                <a:ea typeface="Times New Roman"/>
              </a:rPr>
              <a:t> </a:t>
            </a:r>
            <a:r>
              <a:rPr lang="en-US" sz="2800" spc="-20" dirty="0" err="1">
                <a:latin typeface="Times New Roman"/>
                <a:ea typeface="Times New Roman"/>
              </a:rPr>
              <a:t>moliya</a:t>
            </a:r>
            <a:r>
              <a:rPr lang="en-US" sz="2800" spc="-20" dirty="0">
                <a:latin typeface="Times New Roman"/>
                <a:ea typeface="Times New Roman"/>
              </a:rPr>
              <a:t> </a:t>
            </a:r>
            <a:r>
              <a:rPr lang="en-US" sz="2800" spc="-20" dirty="0" err="1">
                <a:latin typeface="Times New Roman"/>
                <a:ea typeface="Times New Roman"/>
              </a:rPr>
              <a:t>siyosatiga</a:t>
            </a:r>
            <a:r>
              <a:rPr lang="en-US" sz="2800" spc="-20" dirty="0">
                <a:latin typeface="Times New Roman"/>
                <a:ea typeface="Times New Roman"/>
              </a:rPr>
              <a:t> </a:t>
            </a:r>
            <a:r>
              <a:rPr lang="en-US" sz="2800" spc="-20" dirty="0" err="1">
                <a:latin typeface="Times New Roman"/>
                <a:ea typeface="Times New Roman"/>
              </a:rPr>
              <a:t>zid</a:t>
            </a:r>
            <a:r>
              <a:rPr lang="en-US" sz="2800" spc="-20" dirty="0">
                <a:latin typeface="Times New Roman"/>
                <a:ea typeface="Times New Roman"/>
              </a:rPr>
              <a:t> </a:t>
            </a:r>
            <a:r>
              <a:rPr lang="en-US" sz="2800" spc="-20" dirty="0" err="1">
                <a:latin typeface="Times New Roman"/>
                <a:ea typeface="Times New Roman"/>
              </a:rPr>
              <a:t>degan</a:t>
            </a:r>
            <a:r>
              <a:rPr lang="en-US" sz="2800" spc="-20" dirty="0">
                <a:latin typeface="Times New Roman"/>
                <a:ea typeface="Times New Roman"/>
              </a:rPr>
              <a:t> </a:t>
            </a:r>
            <a:r>
              <a:rPr lang="en-US" sz="2800" spc="-20" dirty="0" err="1">
                <a:latin typeface="Times New Roman"/>
                <a:ea typeface="Times New Roman"/>
              </a:rPr>
              <a:t>bahona</a:t>
            </a:r>
            <a:r>
              <a:rPr lang="en-US" sz="2800" spc="-20" dirty="0">
                <a:latin typeface="Times New Roman"/>
                <a:ea typeface="Times New Roman"/>
              </a:rPr>
              <a:t> </a:t>
            </a:r>
            <a:r>
              <a:rPr lang="en-US" sz="2800" spc="-20" dirty="0" err="1">
                <a:latin typeface="Times New Roman"/>
                <a:ea typeface="Times New Roman"/>
              </a:rPr>
              <a:t>bilan</a:t>
            </a:r>
            <a:r>
              <a:rPr lang="en-US" sz="2800" spc="-20" dirty="0">
                <a:latin typeface="Times New Roman"/>
                <a:ea typeface="Times New Roman"/>
              </a:rPr>
              <a:t> </a:t>
            </a:r>
            <a:r>
              <a:rPr lang="en-US" sz="2800" spc="-20" dirty="0" err="1" smtClean="0">
                <a:latin typeface="Times New Roman"/>
                <a:ea typeface="Times New Roman"/>
              </a:rPr>
              <a:t>uni</a:t>
            </a:r>
            <a:r>
              <a:rPr lang="en-US" sz="2800" spc="-20" dirty="0" smtClean="0">
                <a:latin typeface="Times New Roman"/>
                <a:ea typeface="Times New Roman"/>
              </a:rPr>
              <a:t> </a:t>
            </a:r>
            <a:r>
              <a:rPr lang="en-US" sz="2800" spc="-20" dirty="0" err="1" smtClean="0">
                <a:latin typeface="Times New Roman"/>
                <a:ea typeface="Times New Roman"/>
              </a:rPr>
              <a:t>bajarishdan</a:t>
            </a:r>
            <a:r>
              <a:rPr lang="en-US" sz="2800" spc="-20" dirty="0" smtClean="0">
                <a:latin typeface="Times New Roman"/>
                <a:ea typeface="Times New Roman"/>
              </a:rPr>
              <a:t> </a:t>
            </a:r>
            <a:r>
              <a:rPr lang="en-US" sz="2800" spc="-20" dirty="0">
                <a:latin typeface="Times New Roman"/>
                <a:ea typeface="Times New Roman"/>
              </a:rPr>
              <a:t>bosh </a:t>
            </a:r>
            <a:r>
              <a:rPr lang="en-US" sz="2800" spc="-20" dirty="0" err="1">
                <a:latin typeface="Times New Roman"/>
                <a:ea typeface="Times New Roman"/>
              </a:rPr>
              <a:t>tortadilar</a:t>
            </a:r>
            <a:r>
              <a:rPr lang="en-US" sz="2800" spc="-20" dirty="0">
                <a:latin typeface="Times New Roman"/>
                <a:ea typeface="Times New Roman"/>
              </a:rPr>
              <a:t>. </a:t>
            </a:r>
            <a:r>
              <a:rPr lang="en-US" sz="2800" spc="-20" dirty="0" err="1">
                <a:latin typeface="Times New Roman"/>
                <a:ea typeface="Times New Roman"/>
              </a:rPr>
              <a:t>Ular</a:t>
            </a:r>
            <a:r>
              <a:rPr lang="en-US" sz="2800" spc="-20" dirty="0">
                <a:latin typeface="Times New Roman"/>
                <a:ea typeface="Times New Roman"/>
              </a:rPr>
              <a:t> </a:t>
            </a:r>
            <a:r>
              <a:rPr lang="en-US" sz="2800" spc="-20" dirty="0" err="1">
                <a:latin typeface="Times New Roman"/>
                <a:ea typeface="Times New Roman"/>
              </a:rPr>
              <a:t>hatto</a:t>
            </a:r>
            <a:r>
              <a:rPr lang="en-US" sz="2800" spc="-20" dirty="0">
                <a:latin typeface="Times New Roman"/>
                <a:ea typeface="Times New Roman"/>
              </a:rPr>
              <a:t> </a:t>
            </a:r>
            <a:r>
              <a:rPr lang="en-US" sz="2800" spc="-20" dirty="0" err="1">
                <a:latin typeface="Times New Roman"/>
                <a:ea typeface="Times New Roman"/>
              </a:rPr>
              <a:t>aholi</a:t>
            </a:r>
            <a:r>
              <a:rPr lang="en-US" sz="2800" spc="-20" dirty="0">
                <a:latin typeface="Times New Roman"/>
                <a:ea typeface="Times New Roman"/>
              </a:rPr>
              <a:t> </a:t>
            </a:r>
            <a:r>
              <a:rPr lang="en-US" sz="2800" spc="-20" dirty="0" err="1">
                <a:latin typeface="Times New Roman"/>
                <a:ea typeface="Times New Roman"/>
              </a:rPr>
              <a:t>hali</a:t>
            </a:r>
            <a:r>
              <a:rPr lang="en-US" sz="2800" spc="-20" dirty="0">
                <a:latin typeface="Times New Roman"/>
                <a:ea typeface="Times New Roman"/>
              </a:rPr>
              <a:t> </a:t>
            </a:r>
            <a:r>
              <a:rPr lang="en-US" sz="2800" spc="-20" dirty="0" err="1">
                <a:latin typeface="Times New Roman"/>
                <a:ea typeface="Times New Roman"/>
              </a:rPr>
              <a:t>yuzaki</a:t>
            </a:r>
            <a:r>
              <a:rPr lang="en-US" sz="2800" spc="-20" dirty="0">
                <a:latin typeface="Times New Roman"/>
                <a:ea typeface="Times New Roman"/>
              </a:rPr>
              <a:t> </a:t>
            </a:r>
            <a:r>
              <a:rPr lang="en-US" sz="2800" spc="-20" dirty="0" err="1">
                <a:latin typeface="Times New Roman"/>
                <a:ea typeface="Times New Roman"/>
              </a:rPr>
              <a:t>musulmon</a:t>
            </a:r>
            <a:r>
              <a:rPr lang="en-US" sz="2800" spc="-20" dirty="0">
                <a:latin typeface="Times New Roman"/>
                <a:ea typeface="Times New Roman"/>
              </a:rPr>
              <a:t>, </a:t>
            </a:r>
            <a:r>
              <a:rPr lang="en-US" sz="2800" spc="-20" dirty="0" err="1">
                <a:latin typeface="Times New Roman"/>
                <a:ea typeface="Times New Roman"/>
              </a:rPr>
              <a:t>jiz‘yadan</a:t>
            </a:r>
            <a:r>
              <a:rPr lang="en-US" sz="2800" spc="-20" dirty="0">
                <a:latin typeface="Times New Roman"/>
                <a:ea typeface="Times New Roman"/>
              </a:rPr>
              <a:t> </a:t>
            </a:r>
            <a:r>
              <a:rPr lang="en-US" sz="2800" spc="-20" dirty="0" err="1">
                <a:latin typeface="Times New Roman"/>
                <a:ea typeface="Times New Roman"/>
              </a:rPr>
              <a:t>ozod</a:t>
            </a:r>
            <a:r>
              <a:rPr lang="en-US" sz="2800" spc="-20" dirty="0">
                <a:latin typeface="Times New Roman"/>
                <a:ea typeface="Times New Roman"/>
              </a:rPr>
              <a:t> </a:t>
            </a:r>
            <a:r>
              <a:rPr lang="en-US" sz="2800" spc="-20" dirty="0" err="1">
                <a:latin typeface="Times New Roman"/>
                <a:ea typeface="Times New Roman"/>
              </a:rPr>
              <a:t>qilish</a:t>
            </a:r>
            <a:r>
              <a:rPr lang="en-US" sz="2800" spc="-20" dirty="0">
                <a:latin typeface="Times New Roman"/>
                <a:ea typeface="Times New Roman"/>
              </a:rPr>
              <a:t> </a:t>
            </a:r>
            <a:r>
              <a:rPr lang="en-US" sz="2800" spc="-20" dirty="0" err="1">
                <a:latin typeface="Times New Roman"/>
                <a:ea typeface="Times New Roman"/>
              </a:rPr>
              <a:t>uchun</a:t>
            </a:r>
            <a:r>
              <a:rPr lang="en-US" sz="2800" spc="-20" dirty="0">
                <a:latin typeface="Times New Roman"/>
                <a:ea typeface="Times New Roman"/>
              </a:rPr>
              <a:t> </a:t>
            </a:r>
            <a:r>
              <a:rPr lang="en-US" sz="2800" spc="-20" dirty="0" err="1">
                <a:latin typeface="Times New Roman"/>
                <a:ea typeface="Times New Roman"/>
              </a:rPr>
              <a:t>xatnaga</a:t>
            </a:r>
            <a:r>
              <a:rPr lang="en-US" sz="2800" spc="-20" dirty="0">
                <a:latin typeface="Times New Roman"/>
                <a:ea typeface="Times New Roman"/>
              </a:rPr>
              <a:t> </a:t>
            </a:r>
            <a:r>
              <a:rPr lang="en-US" sz="2800" spc="-20" dirty="0" err="1" smtClean="0">
                <a:latin typeface="Times New Roman"/>
                <a:ea typeface="Times New Roman"/>
              </a:rPr>
              <a:t>e‘tibor</a:t>
            </a:r>
            <a:r>
              <a:rPr lang="en-US" sz="2800" spc="-20" dirty="0" smtClean="0">
                <a:latin typeface="Times New Roman"/>
                <a:ea typeface="Times New Roman"/>
              </a:rPr>
              <a:t> </a:t>
            </a:r>
            <a:r>
              <a:rPr lang="en-US" sz="2800" spc="-20" dirty="0" err="1" smtClean="0">
                <a:latin typeface="Times New Roman"/>
                <a:ea typeface="Times New Roman"/>
              </a:rPr>
              <a:t>berish</a:t>
            </a:r>
            <a:r>
              <a:rPr lang="en-US" sz="2800" spc="-20" dirty="0" smtClean="0">
                <a:latin typeface="Times New Roman"/>
                <a:ea typeface="Times New Roman"/>
              </a:rPr>
              <a:t> </a:t>
            </a:r>
            <a:r>
              <a:rPr lang="en-US" sz="2800" spc="-20" dirty="0">
                <a:latin typeface="Times New Roman"/>
                <a:ea typeface="Times New Roman"/>
              </a:rPr>
              <a:t>ham </a:t>
            </a:r>
            <a:r>
              <a:rPr lang="en-US" sz="2800" spc="-20" dirty="0" err="1">
                <a:latin typeface="Times New Roman"/>
                <a:ea typeface="Times New Roman"/>
              </a:rPr>
              <a:t>lozim</a:t>
            </a:r>
            <a:r>
              <a:rPr lang="en-US" sz="2800" spc="-20" dirty="0">
                <a:latin typeface="Times New Roman"/>
                <a:ea typeface="Times New Roman"/>
              </a:rPr>
              <a:t> </a:t>
            </a:r>
            <a:r>
              <a:rPr lang="en-US" sz="2800" spc="-20" dirty="0" err="1">
                <a:latin typeface="Times New Roman"/>
                <a:ea typeface="Times New Roman"/>
              </a:rPr>
              <a:t>degan</a:t>
            </a:r>
            <a:r>
              <a:rPr lang="en-US" sz="2800" spc="-20" dirty="0">
                <a:latin typeface="Times New Roman"/>
                <a:ea typeface="Times New Roman"/>
              </a:rPr>
              <a:t> </a:t>
            </a:r>
            <a:r>
              <a:rPr lang="en-US" sz="2800" spc="-20" dirty="0" err="1">
                <a:latin typeface="Times New Roman"/>
                <a:ea typeface="Times New Roman"/>
              </a:rPr>
              <a:t>beandishalikkacha</a:t>
            </a:r>
            <a:r>
              <a:rPr lang="en-US" sz="2800" spc="-20" dirty="0">
                <a:latin typeface="Times New Roman"/>
                <a:ea typeface="Times New Roman"/>
              </a:rPr>
              <a:t> </a:t>
            </a:r>
            <a:r>
              <a:rPr lang="en-US" sz="2800" spc="-20" dirty="0" err="1">
                <a:latin typeface="Times New Roman"/>
                <a:ea typeface="Times New Roman"/>
              </a:rPr>
              <a:t>boradilar</a:t>
            </a:r>
            <a:r>
              <a:rPr lang="en-US" sz="2800" spc="-20" dirty="0">
                <a:latin typeface="Times New Roman"/>
                <a:ea typeface="Times New Roman"/>
              </a:rPr>
              <a:t>. </a:t>
            </a:r>
          </a:p>
        </p:txBody>
      </p:sp>
    </p:spTree>
    <p:extLst>
      <p:ext uri="{BB962C8B-B14F-4D97-AF65-F5344CB8AC3E}">
        <p14:creationId xmlns:p14="http://schemas.microsoft.com/office/powerpoint/2010/main" val="11214219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894" y="620688"/>
            <a:ext cx="8856984" cy="5710025"/>
          </a:xfrm>
          <a:prstGeom prst="rect">
            <a:avLst/>
          </a:prstGeom>
        </p:spPr>
        <p:txBody>
          <a:bodyPr wrap="square">
            <a:spAutoFit/>
          </a:bodyPr>
          <a:lstStyle/>
          <a:p>
            <a:pPr algn="just">
              <a:lnSpc>
                <a:spcPct val="115000"/>
              </a:lnSpc>
              <a:spcAft>
                <a:spcPts val="0"/>
              </a:spcAft>
            </a:pPr>
            <a:r>
              <a:rPr lang="en-US" sz="3200" dirty="0" smtClean="0">
                <a:solidFill>
                  <a:srgbClr val="000000"/>
                </a:solidFill>
                <a:latin typeface="Times New Roman"/>
                <a:ea typeface="Times New Roman"/>
              </a:rPr>
              <a:t>	</a:t>
            </a:r>
            <a:r>
              <a:rPr lang="en-US" sz="3200" spc="-20" dirty="0" err="1" smtClean="0">
                <a:latin typeface="Times New Roman"/>
                <a:ea typeface="Times New Roman"/>
              </a:rPr>
              <a:t>Biroq</a:t>
            </a:r>
            <a:r>
              <a:rPr lang="en-US" sz="3200" spc="-20" dirty="0" smtClean="0">
                <a:latin typeface="Times New Roman"/>
                <a:ea typeface="Times New Roman"/>
              </a:rPr>
              <a:t> </a:t>
            </a:r>
            <a:r>
              <a:rPr lang="en-US" sz="3200" spc="-20" dirty="0" err="1">
                <a:latin typeface="Times New Roman"/>
                <a:ea typeface="Times New Roman"/>
              </a:rPr>
              <a:t>Movarounnahr</a:t>
            </a:r>
            <a:r>
              <a:rPr lang="en-US" sz="3200" spc="-20" dirty="0">
                <a:latin typeface="Times New Roman"/>
                <a:ea typeface="Times New Roman"/>
              </a:rPr>
              <a:t> </a:t>
            </a:r>
            <a:r>
              <a:rPr lang="en-US" sz="3200" spc="-20" dirty="0" err="1">
                <a:latin typeface="Times New Roman"/>
                <a:ea typeface="Times New Roman"/>
              </a:rPr>
              <a:t>zodagonlarining</a:t>
            </a:r>
            <a:r>
              <a:rPr lang="en-US" sz="3200" spc="-20" dirty="0">
                <a:latin typeface="Times New Roman"/>
                <a:ea typeface="Times New Roman"/>
              </a:rPr>
              <a:t> </a:t>
            </a:r>
            <a:r>
              <a:rPr lang="en-US" sz="3200" spc="-20" dirty="0" err="1">
                <a:latin typeface="Times New Roman"/>
                <a:ea typeface="Times New Roman"/>
              </a:rPr>
              <a:t>ko‘pchiligi</a:t>
            </a:r>
            <a:r>
              <a:rPr lang="en-US" sz="3200" spc="-20" dirty="0">
                <a:latin typeface="Times New Roman"/>
                <a:ea typeface="Times New Roman"/>
              </a:rPr>
              <a:t> </a:t>
            </a:r>
            <a:r>
              <a:rPr lang="en-US" sz="3200" spc="-20" dirty="0" err="1" smtClean="0">
                <a:latin typeface="Times New Roman"/>
                <a:ea typeface="Times New Roman"/>
              </a:rPr>
              <a:t>o‘zini</a:t>
            </a:r>
            <a:r>
              <a:rPr lang="en-US" sz="3200" spc="-20" dirty="0" smtClean="0">
                <a:latin typeface="Times New Roman"/>
                <a:ea typeface="Times New Roman"/>
              </a:rPr>
              <a:t> </a:t>
            </a:r>
            <a:r>
              <a:rPr lang="en-US" sz="3200" spc="-20" dirty="0" err="1" smtClean="0">
                <a:latin typeface="Times New Roman"/>
                <a:ea typeface="Times New Roman"/>
              </a:rPr>
              <a:t>haqiqiy</a:t>
            </a:r>
            <a:r>
              <a:rPr lang="en-US" sz="3200" spc="-20" dirty="0" smtClean="0">
                <a:latin typeface="Times New Roman"/>
                <a:ea typeface="Times New Roman"/>
              </a:rPr>
              <a:t> </a:t>
            </a:r>
            <a:r>
              <a:rPr lang="en-US" sz="3200" spc="-20" dirty="0" err="1">
                <a:latin typeface="Times New Roman"/>
                <a:ea typeface="Times New Roman"/>
              </a:rPr>
              <a:t>musulmon</a:t>
            </a:r>
            <a:r>
              <a:rPr lang="en-US" sz="3200" spc="-20" dirty="0">
                <a:latin typeface="Times New Roman"/>
                <a:ea typeface="Times New Roman"/>
              </a:rPr>
              <a:t> deb </a:t>
            </a:r>
            <a:r>
              <a:rPr lang="en-US" sz="3200" spc="-20" dirty="0" err="1">
                <a:latin typeface="Times New Roman"/>
                <a:ea typeface="Times New Roman"/>
              </a:rPr>
              <a:t>hisoblab</a:t>
            </a:r>
            <a:r>
              <a:rPr lang="en-US" sz="3200" spc="-20" dirty="0">
                <a:latin typeface="Times New Roman"/>
                <a:ea typeface="Times New Roman"/>
              </a:rPr>
              <a:t>, </a:t>
            </a:r>
            <a:r>
              <a:rPr lang="en-US" sz="3200" spc="-20" dirty="0" err="1">
                <a:latin typeface="Times New Roman"/>
                <a:ea typeface="Times New Roman"/>
              </a:rPr>
              <a:t>soliq</a:t>
            </a:r>
            <a:r>
              <a:rPr lang="en-US" sz="3200" spc="-20" dirty="0">
                <a:latin typeface="Times New Roman"/>
                <a:ea typeface="Times New Roman"/>
              </a:rPr>
              <a:t> </a:t>
            </a:r>
            <a:r>
              <a:rPr lang="en-US" sz="3200" spc="-20" dirty="0" err="1">
                <a:latin typeface="Times New Roman"/>
                <a:ea typeface="Times New Roman"/>
              </a:rPr>
              <a:t>to‘lamay</a:t>
            </a:r>
            <a:r>
              <a:rPr lang="en-US" sz="3200" spc="-20" dirty="0">
                <a:latin typeface="Times New Roman"/>
                <a:ea typeface="Times New Roman"/>
              </a:rPr>
              <a:t> </a:t>
            </a:r>
            <a:r>
              <a:rPr lang="en-US" sz="3200" spc="-20" dirty="0" err="1">
                <a:latin typeface="Times New Roman"/>
                <a:ea typeface="Times New Roman"/>
              </a:rPr>
              <a:t>qo‘yadi</a:t>
            </a:r>
            <a:r>
              <a:rPr lang="en-US" sz="3200" spc="-20" dirty="0">
                <a:latin typeface="Times New Roman"/>
                <a:ea typeface="Times New Roman"/>
              </a:rPr>
              <a:t>. </a:t>
            </a:r>
            <a:r>
              <a:rPr lang="en-US" sz="3200" spc="-20" dirty="0" err="1">
                <a:latin typeface="Times New Roman"/>
                <a:ea typeface="Times New Roman"/>
              </a:rPr>
              <a:t>So‘ngra</a:t>
            </a:r>
            <a:r>
              <a:rPr lang="en-US" sz="3200" spc="-20" dirty="0">
                <a:latin typeface="Times New Roman"/>
                <a:ea typeface="Times New Roman"/>
              </a:rPr>
              <a:t> </a:t>
            </a:r>
            <a:r>
              <a:rPr lang="en-US" sz="3200" spc="-20" dirty="0" err="1">
                <a:latin typeface="Times New Roman"/>
                <a:ea typeface="Times New Roman"/>
              </a:rPr>
              <a:t>xalifalik</a:t>
            </a:r>
            <a:r>
              <a:rPr lang="en-US" sz="3200" spc="-20" dirty="0">
                <a:latin typeface="Times New Roman"/>
                <a:ea typeface="Times New Roman"/>
              </a:rPr>
              <a:t> </a:t>
            </a:r>
            <a:r>
              <a:rPr lang="en-US" sz="3200" spc="-20" dirty="0" err="1">
                <a:latin typeface="Times New Roman"/>
                <a:ea typeface="Times New Roman"/>
              </a:rPr>
              <a:t>ma‘murlari</a:t>
            </a:r>
            <a:r>
              <a:rPr lang="en-US" sz="3200" spc="-20" dirty="0">
                <a:latin typeface="Times New Roman"/>
                <a:ea typeface="Times New Roman"/>
              </a:rPr>
              <a:t> </a:t>
            </a:r>
            <a:r>
              <a:rPr lang="en-US" sz="3200" spc="-20" dirty="0" err="1">
                <a:latin typeface="Times New Roman"/>
                <a:ea typeface="Times New Roman"/>
              </a:rPr>
              <a:t>bir</a:t>
            </a:r>
            <a:r>
              <a:rPr lang="en-US" sz="3200" spc="-20" dirty="0">
                <a:latin typeface="Times New Roman"/>
                <a:ea typeface="Times New Roman"/>
              </a:rPr>
              <a:t> </a:t>
            </a:r>
            <a:r>
              <a:rPr lang="en-US" sz="3200" spc="-20" dirty="0" err="1">
                <a:latin typeface="Times New Roman"/>
                <a:ea typeface="Times New Roman"/>
              </a:rPr>
              <a:t>yo‘la</a:t>
            </a:r>
            <a:r>
              <a:rPr lang="en-US" sz="3200" spc="-20" dirty="0">
                <a:latin typeface="Times New Roman"/>
                <a:ea typeface="Times New Roman"/>
              </a:rPr>
              <a:t> </a:t>
            </a:r>
            <a:r>
              <a:rPr lang="en-US" sz="3200" spc="-20" dirty="0" err="1" smtClean="0">
                <a:latin typeface="Times New Roman"/>
                <a:ea typeface="Times New Roman"/>
              </a:rPr>
              <a:t>hammadan</a:t>
            </a:r>
            <a:r>
              <a:rPr lang="en-US" sz="3200" spc="-20" dirty="0" smtClean="0">
                <a:latin typeface="Times New Roman"/>
                <a:ea typeface="Times New Roman"/>
              </a:rPr>
              <a:t> </a:t>
            </a:r>
            <a:r>
              <a:rPr lang="en-US" sz="3200" spc="-20" dirty="0" err="1" smtClean="0">
                <a:latin typeface="Times New Roman"/>
                <a:ea typeface="Times New Roman"/>
              </a:rPr>
              <a:t>jiz‘ya</a:t>
            </a:r>
            <a:r>
              <a:rPr lang="en-US" sz="3200" spc="-20" dirty="0" smtClean="0">
                <a:latin typeface="Times New Roman"/>
                <a:ea typeface="Times New Roman"/>
              </a:rPr>
              <a:t> </a:t>
            </a:r>
            <a:r>
              <a:rPr lang="en-US" sz="3200" spc="-20" dirty="0" err="1">
                <a:latin typeface="Times New Roman"/>
                <a:ea typeface="Times New Roman"/>
              </a:rPr>
              <a:t>olish</a:t>
            </a:r>
            <a:r>
              <a:rPr lang="en-US" sz="3200" spc="-20" dirty="0">
                <a:latin typeface="Times New Roman"/>
                <a:ea typeface="Times New Roman"/>
              </a:rPr>
              <a:t> </a:t>
            </a:r>
            <a:r>
              <a:rPr lang="en-US" sz="3200" spc="-20" dirty="0" err="1">
                <a:latin typeface="Times New Roman"/>
                <a:ea typeface="Times New Roman"/>
              </a:rPr>
              <a:t>haqida</a:t>
            </a:r>
            <a:r>
              <a:rPr lang="en-US" sz="3200" spc="-20" dirty="0">
                <a:latin typeface="Times New Roman"/>
                <a:ea typeface="Times New Roman"/>
              </a:rPr>
              <a:t> </a:t>
            </a:r>
            <a:r>
              <a:rPr lang="en-US" sz="3200" spc="-20" dirty="0" err="1">
                <a:latin typeface="Times New Roman"/>
                <a:ea typeface="Times New Roman"/>
              </a:rPr>
              <a:t>buyruq</a:t>
            </a:r>
            <a:r>
              <a:rPr lang="en-US" sz="3200" spc="-20" dirty="0">
                <a:latin typeface="Times New Roman"/>
                <a:ea typeface="Times New Roman"/>
              </a:rPr>
              <a:t> </a:t>
            </a:r>
            <a:r>
              <a:rPr lang="en-US" sz="3200" spc="-20" dirty="0" err="1">
                <a:latin typeface="Times New Roman"/>
                <a:ea typeface="Times New Roman"/>
              </a:rPr>
              <a:t>beradi</a:t>
            </a:r>
            <a:r>
              <a:rPr lang="en-US" sz="3200" spc="-20" dirty="0">
                <a:latin typeface="Times New Roman"/>
                <a:ea typeface="Times New Roman"/>
              </a:rPr>
              <a:t>. </a:t>
            </a:r>
            <a:r>
              <a:rPr lang="en-US" sz="3200" spc="-20" dirty="0" err="1">
                <a:latin typeface="Times New Roman"/>
                <a:ea typeface="Times New Roman"/>
              </a:rPr>
              <a:t>Natijada</a:t>
            </a:r>
            <a:r>
              <a:rPr lang="en-US" sz="3200" spc="-20" dirty="0">
                <a:latin typeface="Times New Roman"/>
                <a:ea typeface="Times New Roman"/>
              </a:rPr>
              <a:t> </a:t>
            </a:r>
            <a:r>
              <a:rPr lang="en-US" sz="3200" spc="-20" dirty="0" err="1">
                <a:latin typeface="Times New Roman"/>
                <a:ea typeface="Times New Roman"/>
              </a:rPr>
              <a:t>Movarounnahrda</a:t>
            </a:r>
            <a:r>
              <a:rPr lang="en-US" sz="3200" spc="-20" dirty="0">
                <a:latin typeface="Times New Roman"/>
                <a:ea typeface="Times New Roman"/>
              </a:rPr>
              <a:t> </a:t>
            </a:r>
            <a:r>
              <a:rPr lang="en-US" sz="3200" spc="-20" dirty="0" err="1">
                <a:latin typeface="Times New Roman"/>
                <a:ea typeface="Times New Roman"/>
              </a:rPr>
              <a:t>yoppasiga</a:t>
            </a:r>
            <a:r>
              <a:rPr lang="en-US" sz="3200" spc="-20" dirty="0">
                <a:latin typeface="Times New Roman"/>
                <a:ea typeface="Times New Roman"/>
              </a:rPr>
              <a:t> </a:t>
            </a:r>
            <a:r>
              <a:rPr lang="en-US" sz="3200" spc="-20" dirty="0" err="1">
                <a:latin typeface="Times New Roman"/>
                <a:ea typeface="Times New Roman"/>
              </a:rPr>
              <a:t>islomdan</a:t>
            </a:r>
            <a:r>
              <a:rPr lang="en-US" sz="3200" spc="-20" dirty="0">
                <a:latin typeface="Times New Roman"/>
                <a:ea typeface="Times New Roman"/>
              </a:rPr>
              <a:t> </a:t>
            </a:r>
            <a:r>
              <a:rPr lang="en-US" sz="3200" spc="-20" dirty="0" err="1">
                <a:latin typeface="Times New Roman"/>
                <a:ea typeface="Times New Roman"/>
              </a:rPr>
              <a:t>chiqish</a:t>
            </a:r>
            <a:r>
              <a:rPr lang="en-US" sz="3200" spc="-20" dirty="0">
                <a:latin typeface="Times New Roman"/>
                <a:ea typeface="Times New Roman"/>
              </a:rPr>
              <a:t> </a:t>
            </a:r>
            <a:r>
              <a:rPr lang="en-US" sz="3200" spc="-20" dirty="0" err="1">
                <a:latin typeface="Times New Roman"/>
                <a:ea typeface="Times New Roman"/>
              </a:rPr>
              <a:t>va</a:t>
            </a:r>
            <a:r>
              <a:rPr lang="en-US" sz="3200" spc="-20" dirty="0">
                <a:latin typeface="Times New Roman"/>
                <a:ea typeface="Times New Roman"/>
              </a:rPr>
              <a:t> </a:t>
            </a:r>
            <a:r>
              <a:rPr lang="en-US" sz="3200" spc="-20" dirty="0" err="1">
                <a:latin typeface="Times New Roman"/>
                <a:ea typeface="Times New Roman"/>
              </a:rPr>
              <a:t>eski</a:t>
            </a:r>
            <a:r>
              <a:rPr lang="en-US" sz="3200" spc="-20" dirty="0">
                <a:latin typeface="Times New Roman"/>
                <a:ea typeface="Times New Roman"/>
              </a:rPr>
              <a:t> </a:t>
            </a:r>
            <a:r>
              <a:rPr lang="en-US" sz="3200" spc="-20" dirty="0" err="1" smtClean="0">
                <a:latin typeface="Times New Roman"/>
                <a:ea typeface="Times New Roman"/>
              </a:rPr>
              <a:t>dinlarga</a:t>
            </a:r>
            <a:r>
              <a:rPr lang="en-US" sz="3200" spc="-20" dirty="0" smtClean="0">
                <a:latin typeface="Times New Roman"/>
                <a:ea typeface="Times New Roman"/>
              </a:rPr>
              <a:t> </a:t>
            </a:r>
            <a:r>
              <a:rPr lang="en-US" sz="3200" spc="-20" dirty="0" err="1" smtClean="0">
                <a:latin typeface="Times New Roman"/>
                <a:ea typeface="Times New Roman"/>
              </a:rPr>
              <a:t>qaytish</a:t>
            </a:r>
            <a:r>
              <a:rPr lang="en-US" sz="3200" spc="-20" dirty="0" smtClean="0">
                <a:latin typeface="Times New Roman"/>
                <a:ea typeface="Times New Roman"/>
              </a:rPr>
              <a:t> </a:t>
            </a:r>
            <a:r>
              <a:rPr lang="en-US" sz="3200" spc="-20" dirty="0" err="1">
                <a:latin typeface="Times New Roman"/>
                <a:ea typeface="Times New Roman"/>
              </a:rPr>
              <a:t>boshlanadi</a:t>
            </a:r>
            <a:r>
              <a:rPr lang="en-US" sz="3200" spc="-20" dirty="0">
                <a:latin typeface="Times New Roman"/>
                <a:ea typeface="Times New Roman"/>
              </a:rPr>
              <a:t>. </a:t>
            </a:r>
            <a:r>
              <a:rPr lang="en-US" sz="3200" spc="-20" dirty="0" err="1">
                <a:latin typeface="Times New Roman"/>
                <a:ea typeface="Times New Roman"/>
              </a:rPr>
              <a:t>Buning</a:t>
            </a:r>
            <a:r>
              <a:rPr lang="en-US" sz="3200" spc="-20" dirty="0">
                <a:latin typeface="Times New Roman"/>
                <a:ea typeface="Times New Roman"/>
              </a:rPr>
              <a:t> </a:t>
            </a:r>
            <a:r>
              <a:rPr lang="en-US" sz="3200" spc="-20" dirty="0" err="1">
                <a:latin typeface="Times New Roman"/>
                <a:ea typeface="Times New Roman"/>
              </a:rPr>
              <a:t>oqibatida</a:t>
            </a:r>
            <a:r>
              <a:rPr lang="en-US" sz="3200" spc="-20" dirty="0">
                <a:latin typeface="Times New Roman"/>
                <a:ea typeface="Times New Roman"/>
              </a:rPr>
              <a:t> </a:t>
            </a:r>
            <a:r>
              <a:rPr lang="en-US" sz="3200" spc="-20" dirty="0" err="1">
                <a:latin typeface="Times New Roman"/>
                <a:ea typeface="Times New Roman"/>
              </a:rPr>
              <a:t>mahalliy</a:t>
            </a:r>
            <a:r>
              <a:rPr lang="en-US" sz="3200" spc="-20" dirty="0">
                <a:latin typeface="Times New Roman"/>
                <a:ea typeface="Times New Roman"/>
              </a:rPr>
              <a:t> </a:t>
            </a:r>
            <a:r>
              <a:rPr lang="en-US" sz="3200" spc="-20" dirty="0" err="1">
                <a:latin typeface="Times New Roman"/>
                <a:ea typeface="Times New Roman"/>
              </a:rPr>
              <a:t>mulkdorlar</a:t>
            </a:r>
            <a:r>
              <a:rPr lang="en-US" sz="3200" spc="-20" dirty="0">
                <a:latin typeface="Times New Roman"/>
                <a:ea typeface="Times New Roman"/>
              </a:rPr>
              <a:t> </a:t>
            </a:r>
            <a:r>
              <a:rPr lang="en-US" sz="3200" spc="-20" dirty="0" err="1">
                <a:latin typeface="Times New Roman"/>
                <a:ea typeface="Times New Roman"/>
              </a:rPr>
              <a:t>bilan</a:t>
            </a:r>
            <a:r>
              <a:rPr lang="en-US" sz="3200" spc="-20" dirty="0">
                <a:latin typeface="Times New Roman"/>
                <a:ea typeface="Times New Roman"/>
              </a:rPr>
              <a:t> </a:t>
            </a:r>
            <a:r>
              <a:rPr lang="en-US" sz="3200" spc="-20" dirty="0" err="1">
                <a:latin typeface="Times New Roman"/>
                <a:ea typeface="Times New Roman"/>
              </a:rPr>
              <a:t>xalifalik</a:t>
            </a:r>
            <a:r>
              <a:rPr lang="en-US" sz="3200" spc="-20" dirty="0">
                <a:latin typeface="Times New Roman"/>
                <a:ea typeface="Times New Roman"/>
              </a:rPr>
              <a:t> </a:t>
            </a:r>
            <a:r>
              <a:rPr lang="en-US" sz="3200" spc="-20" dirty="0" err="1">
                <a:latin typeface="Times New Roman"/>
                <a:ea typeface="Times New Roman"/>
              </a:rPr>
              <a:t>vakillari</a:t>
            </a:r>
            <a:r>
              <a:rPr lang="en-US" sz="3200" spc="-20" dirty="0">
                <a:latin typeface="Times New Roman"/>
                <a:ea typeface="Times New Roman"/>
              </a:rPr>
              <a:t> </a:t>
            </a:r>
            <a:r>
              <a:rPr lang="en-US" sz="3200" spc="-20" dirty="0" err="1">
                <a:latin typeface="Times New Roman"/>
                <a:ea typeface="Times New Roman"/>
              </a:rPr>
              <a:t>o‘rtasida</a:t>
            </a:r>
            <a:r>
              <a:rPr lang="en-US" sz="3200" spc="-20" dirty="0">
                <a:latin typeface="Times New Roman"/>
                <a:ea typeface="Times New Roman"/>
              </a:rPr>
              <a:t> </a:t>
            </a:r>
            <a:r>
              <a:rPr lang="en-US" sz="3200" spc="-20" dirty="0" err="1">
                <a:latin typeface="Times New Roman"/>
                <a:ea typeface="Times New Roman"/>
              </a:rPr>
              <a:t>ziddiyat</a:t>
            </a:r>
            <a:r>
              <a:rPr lang="en-US" sz="3200" spc="-20" dirty="0">
                <a:latin typeface="Times New Roman"/>
                <a:ea typeface="Times New Roman"/>
              </a:rPr>
              <a:t> </a:t>
            </a:r>
            <a:r>
              <a:rPr lang="en-US" sz="3200" spc="-20" dirty="0" err="1" smtClean="0">
                <a:latin typeface="Times New Roman"/>
                <a:ea typeface="Times New Roman"/>
              </a:rPr>
              <a:t>keskinlashib</a:t>
            </a:r>
            <a:r>
              <a:rPr lang="en-US" sz="3200" spc="-20" dirty="0" smtClean="0">
                <a:latin typeface="Times New Roman"/>
                <a:ea typeface="Times New Roman"/>
              </a:rPr>
              <a:t>, </a:t>
            </a:r>
            <a:r>
              <a:rPr lang="en-US" sz="3200" spc="-20" dirty="0" err="1" smtClean="0">
                <a:latin typeface="Times New Roman"/>
                <a:ea typeface="Times New Roman"/>
              </a:rPr>
              <a:t>butun</a:t>
            </a:r>
            <a:r>
              <a:rPr lang="en-US" sz="3200" spc="-20" dirty="0" smtClean="0">
                <a:latin typeface="Times New Roman"/>
                <a:ea typeface="Times New Roman"/>
              </a:rPr>
              <a:t> </a:t>
            </a:r>
            <a:r>
              <a:rPr lang="en-US" sz="3200" spc="-20" dirty="0" err="1">
                <a:latin typeface="Times New Roman"/>
                <a:ea typeface="Times New Roman"/>
              </a:rPr>
              <a:t>mamlakatda</a:t>
            </a:r>
            <a:r>
              <a:rPr lang="en-US" sz="3200" spc="-20" dirty="0">
                <a:latin typeface="Times New Roman"/>
                <a:ea typeface="Times New Roman"/>
              </a:rPr>
              <a:t> </a:t>
            </a:r>
            <a:r>
              <a:rPr lang="en-US" sz="3200" spc="-20" dirty="0" err="1">
                <a:latin typeface="Times New Roman"/>
                <a:ea typeface="Times New Roman"/>
              </a:rPr>
              <a:t>xalifalikka</a:t>
            </a:r>
            <a:r>
              <a:rPr lang="en-US" sz="3200" spc="-20" dirty="0">
                <a:latin typeface="Times New Roman"/>
                <a:ea typeface="Times New Roman"/>
              </a:rPr>
              <a:t> </a:t>
            </a:r>
            <a:r>
              <a:rPr lang="en-US" sz="3200" spc="-20" dirty="0" err="1">
                <a:latin typeface="Times New Roman"/>
                <a:ea typeface="Times New Roman"/>
              </a:rPr>
              <a:t>qarshi</a:t>
            </a:r>
            <a:r>
              <a:rPr lang="en-US" sz="3200" spc="-20" dirty="0">
                <a:latin typeface="Times New Roman"/>
                <a:ea typeface="Times New Roman"/>
              </a:rPr>
              <a:t> </a:t>
            </a:r>
            <a:r>
              <a:rPr lang="en-US" sz="3200" spc="-20" dirty="0" err="1">
                <a:latin typeface="Times New Roman"/>
                <a:ea typeface="Times New Roman"/>
              </a:rPr>
              <a:t>xalq</a:t>
            </a:r>
            <a:r>
              <a:rPr lang="en-US" sz="3200" spc="-20" dirty="0">
                <a:latin typeface="Times New Roman"/>
                <a:ea typeface="Times New Roman"/>
              </a:rPr>
              <a:t> </a:t>
            </a:r>
            <a:r>
              <a:rPr lang="en-US" sz="3200" spc="-20" dirty="0" err="1">
                <a:latin typeface="Times New Roman"/>
                <a:ea typeface="Times New Roman"/>
              </a:rPr>
              <a:t>qo‘zg‘oloni</a:t>
            </a:r>
            <a:r>
              <a:rPr lang="en-US" sz="3200" spc="-20" dirty="0">
                <a:latin typeface="Times New Roman"/>
                <a:ea typeface="Times New Roman"/>
              </a:rPr>
              <a:t> </a:t>
            </a:r>
            <a:r>
              <a:rPr lang="en-US" sz="3200" spc="-20" dirty="0" err="1">
                <a:latin typeface="Times New Roman"/>
                <a:ea typeface="Times New Roman"/>
              </a:rPr>
              <a:t>ko‘tariladi</a:t>
            </a:r>
            <a:r>
              <a:rPr lang="en-US" sz="3200" spc="-20" dirty="0">
                <a:latin typeface="Times New Roman"/>
                <a:ea typeface="Times New Roman"/>
              </a:rPr>
              <a:t>.</a:t>
            </a:r>
          </a:p>
        </p:txBody>
      </p:sp>
    </p:spTree>
    <p:extLst>
      <p:ext uri="{BB962C8B-B14F-4D97-AF65-F5344CB8AC3E}">
        <p14:creationId xmlns:p14="http://schemas.microsoft.com/office/powerpoint/2010/main" val="8772149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88537"/>
            <a:ext cx="8856984" cy="6463308"/>
          </a:xfrm>
          <a:prstGeom prst="rect">
            <a:avLst/>
          </a:prstGeom>
        </p:spPr>
        <p:txBody>
          <a:bodyPr wrap="square">
            <a:spAutoFit/>
          </a:bodyPr>
          <a:lstStyle/>
          <a:p>
            <a:pPr algn="ctr">
              <a:lnSpc>
                <a:spcPct val="115000"/>
              </a:lnSpc>
              <a:spcAft>
                <a:spcPts val="0"/>
              </a:spcAft>
            </a:pPr>
            <a:r>
              <a:rPr lang="en-US" sz="2400" b="1" spc="-20" dirty="0" err="1" smtClean="0">
                <a:solidFill>
                  <a:srgbClr val="0000FF"/>
                </a:solidFill>
                <a:latin typeface="Times New Roman"/>
                <a:ea typeface="Times New Roman"/>
              </a:rPr>
              <a:t>Ummaviylar</a:t>
            </a:r>
            <a:r>
              <a:rPr lang="en-US" sz="2400" b="1" spc="-20" dirty="0" smtClean="0">
                <a:solidFill>
                  <a:srgbClr val="0000FF"/>
                </a:solidFill>
                <a:latin typeface="Times New Roman"/>
                <a:ea typeface="Times New Roman"/>
              </a:rPr>
              <a:t> </a:t>
            </a:r>
            <a:r>
              <a:rPr lang="en-US" sz="2400" b="1" spc="-20" dirty="0" err="1" smtClean="0">
                <a:solidFill>
                  <a:srgbClr val="0000FF"/>
                </a:solidFill>
                <a:latin typeface="Times New Roman"/>
                <a:ea typeface="Times New Roman"/>
              </a:rPr>
              <a:t>sulolasi</a:t>
            </a:r>
            <a:r>
              <a:rPr lang="en-US" sz="2400" b="1" spc="-20" dirty="0" smtClean="0">
                <a:solidFill>
                  <a:srgbClr val="0000FF"/>
                </a:solidFill>
                <a:latin typeface="Times New Roman"/>
                <a:ea typeface="Times New Roman"/>
              </a:rPr>
              <a:t> (661-750 </a:t>
            </a:r>
            <a:r>
              <a:rPr lang="en-US" sz="2400" b="1" spc="-20" dirty="0" err="1" smtClean="0">
                <a:solidFill>
                  <a:srgbClr val="0000FF"/>
                </a:solidFill>
                <a:latin typeface="Times New Roman"/>
                <a:ea typeface="Times New Roman"/>
              </a:rPr>
              <a:t>yy</a:t>
            </a:r>
            <a:r>
              <a:rPr lang="en-US" sz="2400" b="1" spc="-20" dirty="0" smtClean="0">
                <a:solidFill>
                  <a:srgbClr val="0000FF"/>
                </a:solidFill>
                <a:latin typeface="Times New Roman"/>
                <a:ea typeface="Times New Roman"/>
              </a:rPr>
              <a:t>)</a:t>
            </a:r>
          </a:p>
          <a:p>
            <a:pPr algn="just">
              <a:lnSpc>
                <a:spcPct val="115000"/>
              </a:lnSpc>
              <a:spcAft>
                <a:spcPts val="0"/>
              </a:spcAft>
            </a:pPr>
            <a:r>
              <a:rPr lang="en-US" sz="2400" b="1" i="1" spc="-20" dirty="0" err="1" smtClean="0">
                <a:solidFill>
                  <a:srgbClr val="C00000"/>
                </a:solidFill>
                <a:latin typeface="Times New Roman"/>
                <a:ea typeface="Times New Roman"/>
              </a:rPr>
              <a:t>Muoviya</a:t>
            </a:r>
            <a:r>
              <a:rPr lang="en-US" sz="2400" b="1" i="1" spc="-20" dirty="0" smtClean="0">
                <a:solidFill>
                  <a:srgbClr val="C00000"/>
                </a:solidFill>
                <a:latin typeface="Times New Roman"/>
                <a:ea typeface="Times New Roman"/>
              </a:rPr>
              <a:t> </a:t>
            </a:r>
            <a:r>
              <a:rPr lang="en-US" sz="2400" b="1" i="1" spc="-20" dirty="0">
                <a:solidFill>
                  <a:srgbClr val="C00000"/>
                </a:solidFill>
                <a:latin typeface="Times New Roman"/>
                <a:ea typeface="Times New Roman"/>
              </a:rPr>
              <a:t>I (661-680-yillar),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err="1" smtClean="0">
                <a:solidFill>
                  <a:srgbClr val="C00000"/>
                </a:solidFill>
                <a:latin typeface="Times New Roman"/>
                <a:ea typeface="Times New Roman"/>
              </a:rPr>
              <a:t>Yazid</a:t>
            </a:r>
            <a:r>
              <a:rPr lang="en-US" sz="2400" b="1" i="1" spc="-20" dirty="0" smtClean="0">
                <a:solidFill>
                  <a:srgbClr val="C00000"/>
                </a:solidFill>
                <a:latin typeface="Times New Roman"/>
                <a:ea typeface="Times New Roman"/>
              </a:rPr>
              <a:t> </a:t>
            </a:r>
            <a:r>
              <a:rPr lang="en-US" sz="2400" b="1" i="1" spc="-20" dirty="0">
                <a:solidFill>
                  <a:srgbClr val="C00000"/>
                </a:solidFill>
                <a:latin typeface="Times New Roman"/>
                <a:ea typeface="Times New Roman"/>
              </a:rPr>
              <a:t>I (680-683-yillar),</a:t>
            </a:r>
          </a:p>
          <a:p>
            <a:pPr algn="just">
              <a:lnSpc>
                <a:spcPct val="115000"/>
              </a:lnSpc>
              <a:spcAft>
                <a:spcPts val="0"/>
              </a:spcAft>
            </a:pPr>
            <a:r>
              <a:rPr lang="en-US" sz="2400" b="1" i="1" spc="-20" dirty="0" err="1">
                <a:solidFill>
                  <a:srgbClr val="C00000"/>
                </a:solidFill>
                <a:latin typeface="Times New Roman"/>
                <a:ea typeface="Times New Roman"/>
              </a:rPr>
              <a:t>Muoviya</a:t>
            </a:r>
            <a:r>
              <a:rPr lang="en-US" sz="2400" b="1" i="1" spc="-20" dirty="0">
                <a:solidFill>
                  <a:srgbClr val="C00000"/>
                </a:solidFill>
                <a:latin typeface="Times New Roman"/>
                <a:ea typeface="Times New Roman"/>
              </a:rPr>
              <a:t> II (683-684),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err="1" smtClean="0">
                <a:solidFill>
                  <a:srgbClr val="C00000"/>
                </a:solidFill>
                <a:latin typeface="Times New Roman"/>
                <a:ea typeface="Times New Roman"/>
              </a:rPr>
              <a:t>Marvon</a:t>
            </a:r>
            <a:r>
              <a:rPr lang="en-US" sz="2400" b="1" i="1" spc="-20" dirty="0" smtClean="0">
                <a:solidFill>
                  <a:srgbClr val="C00000"/>
                </a:solidFill>
                <a:latin typeface="Times New Roman"/>
                <a:ea typeface="Times New Roman"/>
              </a:rPr>
              <a:t> </a:t>
            </a:r>
            <a:r>
              <a:rPr lang="en-US" sz="2400" b="1" i="1" spc="-20" dirty="0">
                <a:solidFill>
                  <a:srgbClr val="C00000"/>
                </a:solidFill>
                <a:latin typeface="Times New Roman"/>
                <a:ea typeface="Times New Roman"/>
              </a:rPr>
              <a:t>I (684-685-yillar),</a:t>
            </a:r>
          </a:p>
          <a:p>
            <a:pPr algn="just">
              <a:lnSpc>
                <a:spcPct val="115000"/>
              </a:lnSpc>
              <a:spcAft>
                <a:spcPts val="0"/>
              </a:spcAft>
            </a:pPr>
            <a:r>
              <a:rPr lang="en-US" sz="2400" b="1" i="1" spc="-20" dirty="0" err="1">
                <a:solidFill>
                  <a:srgbClr val="C00000"/>
                </a:solidFill>
                <a:latin typeface="Times New Roman"/>
                <a:ea typeface="Times New Roman"/>
              </a:rPr>
              <a:t>Abdulmalik</a:t>
            </a:r>
            <a:r>
              <a:rPr lang="en-US" sz="2400" b="1" i="1" spc="-20" dirty="0">
                <a:solidFill>
                  <a:srgbClr val="C00000"/>
                </a:solidFill>
                <a:latin typeface="Times New Roman"/>
                <a:ea typeface="Times New Roman"/>
              </a:rPr>
              <a:t> (685-705),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smtClean="0">
                <a:solidFill>
                  <a:srgbClr val="C00000"/>
                </a:solidFill>
                <a:latin typeface="Times New Roman"/>
                <a:ea typeface="Times New Roman"/>
              </a:rPr>
              <a:t>Valid </a:t>
            </a:r>
            <a:r>
              <a:rPr lang="en-US" sz="2400" b="1" i="1" spc="-20" dirty="0">
                <a:solidFill>
                  <a:srgbClr val="C00000"/>
                </a:solidFill>
                <a:latin typeface="Times New Roman"/>
                <a:ea typeface="Times New Roman"/>
              </a:rPr>
              <a:t>(705-715-yillar),</a:t>
            </a:r>
          </a:p>
          <a:p>
            <a:pPr algn="just">
              <a:lnSpc>
                <a:spcPct val="115000"/>
              </a:lnSpc>
              <a:spcAft>
                <a:spcPts val="0"/>
              </a:spcAft>
            </a:pPr>
            <a:r>
              <a:rPr lang="en-US" sz="2400" b="1" i="1" spc="-20" dirty="0" err="1">
                <a:solidFill>
                  <a:srgbClr val="C00000"/>
                </a:solidFill>
                <a:latin typeface="Times New Roman"/>
                <a:ea typeface="Times New Roman"/>
              </a:rPr>
              <a:t>Sulaymon</a:t>
            </a:r>
            <a:r>
              <a:rPr lang="en-US" sz="2400" b="1" i="1" spc="-20" dirty="0">
                <a:solidFill>
                  <a:srgbClr val="C00000"/>
                </a:solidFill>
                <a:latin typeface="Times New Roman"/>
                <a:ea typeface="Times New Roman"/>
              </a:rPr>
              <a:t> (715-717),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smtClean="0">
                <a:solidFill>
                  <a:srgbClr val="C00000"/>
                </a:solidFill>
                <a:latin typeface="Times New Roman"/>
                <a:ea typeface="Times New Roman"/>
              </a:rPr>
              <a:t>Umar </a:t>
            </a:r>
            <a:r>
              <a:rPr lang="en-US" sz="2400" b="1" i="1" spc="-20" dirty="0">
                <a:solidFill>
                  <a:srgbClr val="C00000"/>
                </a:solidFill>
                <a:latin typeface="Times New Roman"/>
                <a:ea typeface="Times New Roman"/>
              </a:rPr>
              <a:t>(717-720),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err="1" smtClean="0">
                <a:solidFill>
                  <a:srgbClr val="C00000"/>
                </a:solidFill>
                <a:latin typeface="Times New Roman"/>
                <a:ea typeface="Times New Roman"/>
              </a:rPr>
              <a:t>Yazid</a:t>
            </a:r>
            <a:r>
              <a:rPr lang="en-US" sz="2400" b="1" i="1" spc="-20" dirty="0" smtClean="0">
                <a:solidFill>
                  <a:srgbClr val="C00000"/>
                </a:solidFill>
                <a:latin typeface="Times New Roman"/>
                <a:ea typeface="Times New Roman"/>
              </a:rPr>
              <a:t> </a:t>
            </a:r>
            <a:r>
              <a:rPr lang="en-US" sz="2400" b="1" i="1" spc="-20" dirty="0">
                <a:solidFill>
                  <a:srgbClr val="C00000"/>
                </a:solidFill>
                <a:latin typeface="Times New Roman"/>
                <a:ea typeface="Times New Roman"/>
              </a:rPr>
              <a:t>II (</a:t>
            </a:r>
            <a:r>
              <a:rPr lang="en-US" sz="2400" b="1" i="1" spc="-20" dirty="0" smtClean="0">
                <a:solidFill>
                  <a:srgbClr val="C00000"/>
                </a:solidFill>
                <a:latin typeface="Times New Roman"/>
                <a:ea typeface="Times New Roman"/>
              </a:rPr>
              <a:t>720-724</a:t>
            </a:r>
            <a:r>
              <a:rPr lang="en-US" sz="2400" b="1" i="1" spc="-20" dirty="0">
                <a:solidFill>
                  <a:srgbClr val="C00000"/>
                </a:solidFill>
                <a:latin typeface="Times New Roman"/>
                <a:ea typeface="Times New Roman"/>
              </a:rPr>
              <a:t>),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err="1" smtClean="0">
                <a:solidFill>
                  <a:srgbClr val="C00000"/>
                </a:solidFill>
                <a:latin typeface="Times New Roman"/>
                <a:ea typeface="Times New Roman"/>
              </a:rPr>
              <a:t>Hishom</a:t>
            </a:r>
            <a:r>
              <a:rPr lang="en-US" sz="2400" b="1" i="1" spc="-20" dirty="0" smtClean="0">
                <a:solidFill>
                  <a:srgbClr val="C00000"/>
                </a:solidFill>
                <a:latin typeface="Times New Roman"/>
                <a:ea typeface="Times New Roman"/>
              </a:rPr>
              <a:t> </a:t>
            </a:r>
            <a:r>
              <a:rPr lang="en-US" sz="2400" b="1" i="1" spc="-20" dirty="0">
                <a:solidFill>
                  <a:srgbClr val="C00000"/>
                </a:solidFill>
                <a:latin typeface="Times New Roman"/>
                <a:ea typeface="Times New Roman"/>
              </a:rPr>
              <a:t>(724-743),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smtClean="0">
                <a:solidFill>
                  <a:srgbClr val="C00000"/>
                </a:solidFill>
                <a:latin typeface="Times New Roman"/>
                <a:ea typeface="Times New Roman"/>
              </a:rPr>
              <a:t>Valid </a:t>
            </a:r>
            <a:r>
              <a:rPr lang="en-US" sz="2400" b="1" i="1" spc="-20" dirty="0">
                <a:solidFill>
                  <a:srgbClr val="C00000"/>
                </a:solidFill>
                <a:latin typeface="Times New Roman"/>
                <a:ea typeface="Times New Roman"/>
              </a:rPr>
              <a:t>II (743-744),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err="1" smtClean="0">
                <a:solidFill>
                  <a:srgbClr val="C00000"/>
                </a:solidFill>
                <a:latin typeface="Times New Roman"/>
                <a:ea typeface="Times New Roman"/>
              </a:rPr>
              <a:t>Yazid</a:t>
            </a:r>
            <a:r>
              <a:rPr lang="en-US" sz="2400" b="1" i="1" spc="-20" dirty="0" smtClean="0">
                <a:solidFill>
                  <a:srgbClr val="C00000"/>
                </a:solidFill>
                <a:latin typeface="Times New Roman"/>
                <a:ea typeface="Times New Roman"/>
              </a:rPr>
              <a:t> III </a:t>
            </a:r>
            <a:r>
              <a:rPr lang="en-US" sz="2400" b="1" i="1" spc="-20" dirty="0">
                <a:solidFill>
                  <a:srgbClr val="C00000"/>
                </a:solidFill>
                <a:latin typeface="Times New Roman"/>
                <a:ea typeface="Times New Roman"/>
              </a:rPr>
              <a:t>(744),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err="1" smtClean="0">
                <a:solidFill>
                  <a:srgbClr val="C00000"/>
                </a:solidFill>
                <a:latin typeface="Times New Roman"/>
                <a:ea typeface="Times New Roman"/>
              </a:rPr>
              <a:t>Ibrohim</a:t>
            </a:r>
            <a:r>
              <a:rPr lang="en-US" sz="2400" b="1" i="1" spc="-20" dirty="0" smtClean="0">
                <a:solidFill>
                  <a:srgbClr val="C00000"/>
                </a:solidFill>
                <a:latin typeface="Times New Roman"/>
                <a:ea typeface="Times New Roman"/>
              </a:rPr>
              <a:t> </a:t>
            </a:r>
            <a:r>
              <a:rPr lang="en-US" sz="2400" b="1" i="1" spc="-20" dirty="0">
                <a:solidFill>
                  <a:srgbClr val="C00000"/>
                </a:solidFill>
                <a:latin typeface="Times New Roman"/>
                <a:ea typeface="Times New Roman"/>
              </a:rPr>
              <a:t>(744), </a:t>
            </a:r>
            <a:endParaRPr lang="en-US" sz="2400" b="1" i="1" spc="-20" dirty="0" smtClean="0">
              <a:solidFill>
                <a:srgbClr val="C00000"/>
              </a:solidFill>
              <a:latin typeface="Times New Roman"/>
              <a:ea typeface="Times New Roman"/>
            </a:endParaRPr>
          </a:p>
          <a:p>
            <a:pPr algn="just">
              <a:lnSpc>
                <a:spcPct val="115000"/>
              </a:lnSpc>
              <a:spcAft>
                <a:spcPts val="0"/>
              </a:spcAft>
            </a:pPr>
            <a:r>
              <a:rPr lang="en-US" sz="2400" b="1" i="1" spc="-20" dirty="0" err="1" smtClean="0">
                <a:solidFill>
                  <a:srgbClr val="C00000"/>
                </a:solidFill>
                <a:latin typeface="Times New Roman"/>
                <a:ea typeface="Times New Roman"/>
              </a:rPr>
              <a:t>Marvon</a:t>
            </a:r>
            <a:r>
              <a:rPr lang="en-US" sz="2400" b="1" i="1" spc="-20" dirty="0" smtClean="0">
                <a:solidFill>
                  <a:srgbClr val="C00000"/>
                </a:solidFill>
                <a:latin typeface="Times New Roman"/>
                <a:ea typeface="Times New Roman"/>
              </a:rPr>
              <a:t> </a:t>
            </a:r>
            <a:r>
              <a:rPr lang="en-US" sz="2400" b="1" i="1" spc="-20" dirty="0">
                <a:solidFill>
                  <a:srgbClr val="C00000"/>
                </a:solidFill>
                <a:latin typeface="Times New Roman"/>
                <a:ea typeface="Times New Roman"/>
              </a:rPr>
              <a:t>II (744-750).</a:t>
            </a:r>
          </a:p>
        </p:txBody>
      </p:sp>
    </p:spTree>
    <p:extLst>
      <p:ext uri="{BB962C8B-B14F-4D97-AF65-F5344CB8AC3E}">
        <p14:creationId xmlns:p14="http://schemas.microsoft.com/office/powerpoint/2010/main" val="3694445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88537"/>
            <a:ext cx="8856984" cy="5143716"/>
          </a:xfrm>
          <a:prstGeom prst="rect">
            <a:avLst/>
          </a:prstGeom>
        </p:spPr>
        <p:txBody>
          <a:bodyPr wrap="square">
            <a:spAutoFit/>
          </a:bodyPr>
          <a:lstStyle/>
          <a:p>
            <a:pPr algn="just">
              <a:lnSpc>
                <a:spcPct val="115000"/>
              </a:lnSpc>
              <a:spcAft>
                <a:spcPts val="0"/>
              </a:spcAft>
            </a:pPr>
            <a:r>
              <a:rPr lang="en-US" sz="3200" b="1" spc="-20" dirty="0">
                <a:solidFill>
                  <a:srgbClr val="002060"/>
                </a:solidFill>
                <a:latin typeface="Times New Roman"/>
                <a:ea typeface="Times New Roman"/>
              </a:rPr>
              <a:t>ABBOSIYLAR</a:t>
            </a:r>
            <a:r>
              <a:rPr lang="en-US" sz="3200" spc="-20" dirty="0">
                <a:solidFill>
                  <a:srgbClr val="002060"/>
                </a:solidFill>
                <a:latin typeface="Times New Roman"/>
                <a:ea typeface="Times New Roman"/>
              </a:rPr>
              <a:t> – Arab </a:t>
            </a:r>
            <a:r>
              <a:rPr lang="en-US" sz="3200" spc="-20" dirty="0" err="1">
                <a:solidFill>
                  <a:srgbClr val="002060"/>
                </a:solidFill>
                <a:latin typeface="Times New Roman"/>
                <a:ea typeface="Times New Roman"/>
              </a:rPr>
              <a:t>xalifalari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sulolasi</a:t>
            </a:r>
            <a:r>
              <a:rPr lang="en-US" sz="3200" spc="-20" dirty="0">
                <a:solidFill>
                  <a:srgbClr val="002060"/>
                </a:solidFill>
                <a:latin typeface="Times New Roman"/>
                <a:ea typeface="Times New Roman"/>
              </a:rPr>
              <a:t> (750-1258), Muhammad(</a:t>
            </a:r>
            <a:r>
              <a:rPr lang="en-US" sz="3200" spc="-20" dirty="0" err="1">
                <a:solidFill>
                  <a:srgbClr val="002060"/>
                </a:solidFill>
                <a:latin typeface="Times New Roman"/>
                <a:ea typeface="Times New Roman"/>
              </a:rPr>
              <a:t>sav</a:t>
            </a:r>
            <a:r>
              <a:rPr lang="en-US" sz="3200" spc="-20" dirty="0">
                <a:solidFill>
                  <a:srgbClr val="002060"/>
                </a:solidFill>
                <a:latin typeface="Times New Roman"/>
                <a:ea typeface="Times New Roman"/>
              </a:rPr>
              <a:t>)</a:t>
            </a:r>
            <a:r>
              <a:rPr lang="en-US" sz="3200" spc="-20" dirty="0" err="1">
                <a:solidFill>
                  <a:srgbClr val="002060"/>
                </a:solidFill>
                <a:latin typeface="Times New Roman"/>
                <a:ea typeface="Times New Roman"/>
              </a:rPr>
              <a:t>ning</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amakilari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Abbos</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avlodlari</a:t>
            </a:r>
            <a:r>
              <a:rPr lang="en-US" sz="3200" spc="-20" dirty="0">
                <a:solidFill>
                  <a:srgbClr val="002060"/>
                </a:solidFill>
                <a:latin typeface="Times New Roman"/>
                <a:ea typeface="Times New Roman"/>
              </a:rPr>
              <a:t>. </a:t>
            </a:r>
            <a:r>
              <a:rPr lang="en-US" sz="3200" spc="-20" dirty="0" smtClean="0">
                <a:solidFill>
                  <a:srgbClr val="002060"/>
                </a:solidFill>
                <a:latin typeface="Times New Roman"/>
                <a:ea typeface="Times New Roman"/>
              </a:rPr>
              <a:t>Abu Muslim </a:t>
            </a:r>
            <a:r>
              <a:rPr lang="en-US" sz="3200" spc="-20" dirty="0" err="1">
                <a:solidFill>
                  <a:srgbClr val="002060"/>
                </a:solidFill>
                <a:latin typeface="Times New Roman"/>
                <a:ea typeface="Times New Roman"/>
              </a:rPr>
              <a:t>harakati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natijasida</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hokimiyat</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tepasiga</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kelgan</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Dastlabki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poytaxti</a:t>
            </a:r>
            <a:r>
              <a:rPr lang="en-US" sz="3200" spc="-20" dirty="0">
                <a:solidFill>
                  <a:srgbClr val="002060"/>
                </a:solidFill>
                <a:latin typeface="Times New Roman"/>
                <a:ea typeface="Times New Roman"/>
              </a:rPr>
              <a:t> – </a:t>
            </a:r>
            <a:r>
              <a:rPr lang="en-US" sz="3200" b="1" spc="-20" dirty="0" err="1">
                <a:solidFill>
                  <a:srgbClr val="002060"/>
                </a:solidFill>
                <a:latin typeface="Times New Roman"/>
                <a:ea typeface="Times New Roman"/>
              </a:rPr>
              <a:t>Kufa</a:t>
            </a:r>
            <a:r>
              <a:rPr lang="en-US" sz="3200" b="1" spc="-20" dirty="0">
                <a:solidFill>
                  <a:srgbClr val="002060"/>
                </a:solidFill>
                <a:latin typeface="Times New Roman"/>
                <a:ea typeface="Times New Roman"/>
              </a:rPr>
              <a:t> </a:t>
            </a:r>
            <a:r>
              <a:rPr lang="en-US" sz="3200" b="1" spc="-20" dirty="0" err="1">
                <a:solidFill>
                  <a:srgbClr val="002060"/>
                </a:solidFill>
                <a:latin typeface="Times New Roman"/>
                <a:ea typeface="Times New Roman"/>
              </a:rPr>
              <a:t>shahri</a:t>
            </a:r>
            <a:r>
              <a:rPr lang="en-US" sz="3200" b="1" spc="-20" dirty="0">
                <a:solidFill>
                  <a:srgbClr val="002060"/>
                </a:solidFill>
                <a:latin typeface="Times New Roman"/>
                <a:ea typeface="Times New Roman"/>
              </a:rPr>
              <a:t> </a:t>
            </a:r>
            <a:r>
              <a:rPr lang="en-US" sz="3200" spc="-20" dirty="0">
                <a:solidFill>
                  <a:srgbClr val="002060"/>
                </a:solidFill>
                <a:latin typeface="Times New Roman"/>
                <a:ea typeface="Times New Roman"/>
              </a:rPr>
              <a:t>“</a:t>
            </a:r>
            <a:r>
              <a:rPr lang="en-US" sz="3200" spc="-20" dirty="0" err="1">
                <a:solidFill>
                  <a:srgbClr val="002060"/>
                </a:solidFill>
                <a:latin typeface="Times New Roman"/>
                <a:ea typeface="Times New Roman"/>
              </a:rPr>
              <a:t>Saffoh</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Xunrez</a:t>
            </a:r>
            <a:r>
              <a:rPr lang="en-US" sz="3200" spc="-20" dirty="0" smtClean="0">
                <a:solidFill>
                  <a:srgbClr val="002060"/>
                </a:solidFill>
                <a:latin typeface="Times New Roman"/>
                <a:ea typeface="Times New Roman"/>
              </a:rPr>
              <a:t>”) </a:t>
            </a:r>
            <a:r>
              <a:rPr lang="en-US" sz="3200" spc="-20" dirty="0" err="1" smtClean="0">
                <a:solidFill>
                  <a:srgbClr val="002060"/>
                </a:solidFill>
                <a:latin typeface="Times New Roman"/>
                <a:ea typeface="Times New Roman"/>
              </a:rPr>
              <a:t>laqabi</a:t>
            </a:r>
            <a:r>
              <a:rPr lang="en-US" sz="3200" spc="-20" dirty="0" smtClean="0">
                <a:solidFill>
                  <a:srgbClr val="002060"/>
                </a:solidFill>
                <a:latin typeface="Times New Roman"/>
                <a:ea typeface="Times New Roman"/>
              </a:rPr>
              <a:t> </a:t>
            </a:r>
            <a:r>
              <a:rPr lang="en-US" sz="3200" spc="-20" dirty="0" err="1">
                <a:solidFill>
                  <a:srgbClr val="002060"/>
                </a:solidFill>
                <a:latin typeface="Times New Roman"/>
                <a:ea typeface="Times New Roman"/>
              </a:rPr>
              <a:t>bilan</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mashhur</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bo`lgan</a:t>
            </a:r>
            <a:r>
              <a:rPr lang="en-US" sz="3200" spc="-20" dirty="0">
                <a:solidFill>
                  <a:srgbClr val="002060"/>
                </a:solidFill>
                <a:latin typeface="Times New Roman"/>
                <a:ea typeface="Times New Roman"/>
              </a:rPr>
              <a:t> </a:t>
            </a:r>
            <a:r>
              <a:rPr lang="en-US" sz="3200" b="1" spc="-20" dirty="0" err="1">
                <a:solidFill>
                  <a:srgbClr val="002060"/>
                </a:solidFill>
                <a:latin typeface="Times New Roman"/>
                <a:ea typeface="Times New Roman"/>
              </a:rPr>
              <a:t>Abul-Abbos</a:t>
            </a:r>
            <a:r>
              <a:rPr lang="en-US" sz="3200" b="1" spc="-20" dirty="0">
                <a:solidFill>
                  <a:srgbClr val="002060"/>
                </a:solidFill>
                <a:latin typeface="Times New Roman"/>
                <a:ea typeface="Times New Roman"/>
              </a:rPr>
              <a:t> </a:t>
            </a:r>
            <a:r>
              <a:rPr lang="en-US" sz="3200" b="1" spc="-20" dirty="0" err="1" smtClean="0">
                <a:solidFill>
                  <a:srgbClr val="002060"/>
                </a:solidFill>
                <a:latin typeface="Times New Roman"/>
                <a:ea typeface="Times New Roman"/>
              </a:rPr>
              <a:t>Abdulloh</a:t>
            </a:r>
            <a:r>
              <a:rPr lang="en-US" sz="3200" b="1" spc="-20" dirty="0" smtClean="0">
                <a:solidFill>
                  <a:srgbClr val="002060"/>
                </a:solidFill>
                <a:latin typeface="Times New Roman"/>
                <a:ea typeface="Times New Roman"/>
              </a:rPr>
              <a:t> </a:t>
            </a:r>
            <a:r>
              <a:rPr lang="en-US" sz="3200" spc="-20" dirty="0" err="1" smtClean="0">
                <a:solidFill>
                  <a:srgbClr val="002060"/>
                </a:solidFill>
                <a:latin typeface="Times New Roman"/>
                <a:ea typeface="Times New Roman"/>
              </a:rPr>
              <a:t>sulolaning</a:t>
            </a:r>
            <a:r>
              <a:rPr lang="en-US" sz="3200" spc="-20" dirty="0" smtClean="0">
                <a:solidFill>
                  <a:srgbClr val="002060"/>
                </a:solidFill>
                <a:latin typeface="Times New Roman"/>
                <a:ea typeface="Times New Roman"/>
              </a:rPr>
              <a:t> </a:t>
            </a:r>
            <a:r>
              <a:rPr lang="en-US" sz="3200" spc="-20" dirty="0" err="1">
                <a:solidFill>
                  <a:srgbClr val="002060"/>
                </a:solidFill>
                <a:latin typeface="Times New Roman"/>
                <a:ea typeface="Times New Roman"/>
              </a:rPr>
              <a:t>birinchi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xalifasi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edi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Ikkinchi</a:t>
            </a:r>
            <a:r>
              <a:rPr lang="en-US" sz="3200" spc="-20" dirty="0">
                <a:solidFill>
                  <a:srgbClr val="002060"/>
                </a:solidFill>
                <a:latin typeface="Times New Roman"/>
                <a:ea typeface="Times New Roman"/>
              </a:rPr>
              <a:t> </a:t>
            </a:r>
            <a:r>
              <a:rPr lang="en-US" sz="3200" spc="-20" dirty="0" err="1" smtClean="0">
                <a:solidFill>
                  <a:srgbClr val="002060"/>
                </a:solidFill>
                <a:latin typeface="Times New Roman"/>
                <a:ea typeface="Times New Roman"/>
              </a:rPr>
              <a:t>xalifa</a:t>
            </a:r>
            <a:r>
              <a:rPr lang="en-US" sz="3200" spc="-20" dirty="0" smtClean="0">
                <a:solidFill>
                  <a:srgbClr val="002060"/>
                </a:solidFill>
                <a:latin typeface="Times New Roman"/>
                <a:ea typeface="Times New Roman"/>
              </a:rPr>
              <a:t> </a:t>
            </a:r>
            <a:r>
              <a:rPr lang="en-US" sz="3200" spc="-20" dirty="0" err="1" smtClean="0">
                <a:solidFill>
                  <a:srgbClr val="002060"/>
                </a:solidFill>
                <a:latin typeface="Times New Roman"/>
                <a:ea typeface="Times New Roman"/>
              </a:rPr>
              <a:t>Saffohning</a:t>
            </a:r>
            <a:r>
              <a:rPr lang="en-US" sz="3200" spc="-20" dirty="0" smtClean="0">
                <a:solidFill>
                  <a:srgbClr val="002060"/>
                </a:solidFill>
                <a:latin typeface="Times New Roman"/>
                <a:ea typeface="Times New Roman"/>
              </a:rPr>
              <a:t> </a:t>
            </a:r>
            <a:r>
              <a:rPr lang="en-US" sz="3200" spc="-20" dirty="0" err="1">
                <a:solidFill>
                  <a:srgbClr val="002060"/>
                </a:solidFill>
                <a:latin typeface="Times New Roman"/>
                <a:ea typeface="Times New Roman"/>
              </a:rPr>
              <a:t>ukasi</a:t>
            </a:r>
            <a:r>
              <a:rPr lang="en-US" sz="3200" spc="-20" dirty="0">
                <a:solidFill>
                  <a:srgbClr val="002060"/>
                </a:solidFill>
                <a:latin typeface="Times New Roman"/>
                <a:ea typeface="Times New Roman"/>
              </a:rPr>
              <a:t> </a:t>
            </a:r>
            <a:r>
              <a:rPr lang="en-US" sz="3200" b="1" spc="-20" dirty="0">
                <a:solidFill>
                  <a:srgbClr val="002060"/>
                </a:solidFill>
                <a:latin typeface="Times New Roman"/>
                <a:ea typeface="Times New Roman"/>
              </a:rPr>
              <a:t>Abu </a:t>
            </a:r>
            <a:r>
              <a:rPr lang="en-US" sz="3200" b="1" spc="-20" dirty="0" err="1">
                <a:solidFill>
                  <a:srgbClr val="002060"/>
                </a:solidFill>
                <a:latin typeface="Times New Roman"/>
                <a:ea typeface="Times New Roman"/>
              </a:rPr>
              <a:t>Ja`far</a:t>
            </a:r>
            <a:r>
              <a:rPr lang="en-US" sz="3200" b="1" spc="-20" dirty="0">
                <a:solidFill>
                  <a:srgbClr val="002060"/>
                </a:solidFill>
                <a:latin typeface="Times New Roman"/>
                <a:ea typeface="Times New Roman"/>
              </a:rPr>
              <a:t> Mansur (</a:t>
            </a:r>
            <a:r>
              <a:rPr lang="en-US" sz="3200" b="1" spc="-20" dirty="0" smtClean="0">
                <a:solidFill>
                  <a:srgbClr val="002060"/>
                </a:solidFill>
                <a:latin typeface="Times New Roman"/>
                <a:ea typeface="Times New Roman"/>
              </a:rPr>
              <a:t>754-775) </a:t>
            </a:r>
            <a:r>
              <a:rPr lang="en-US" sz="3200" b="1" spc="-20" dirty="0" err="1" smtClean="0">
                <a:solidFill>
                  <a:srgbClr val="002060"/>
                </a:solidFill>
                <a:latin typeface="Times New Roman"/>
                <a:ea typeface="Times New Roman"/>
              </a:rPr>
              <a:t>Bag`dod</a:t>
            </a:r>
            <a:r>
              <a:rPr lang="en-US" sz="3200" b="1" spc="-20" dirty="0" smtClean="0">
                <a:solidFill>
                  <a:srgbClr val="002060"/>
                </a:solidFill>
                <a:latin typeface="Times New Roman"/>
                <a:ea typeface="Times New Roman"/>
              </a:rPr>
              <a:t> </a:t>
            </a:r>
            <a:r>
              <a:rPr lang="en-US" sz="3200" b="1" spc="-20" dirty="0" err="1">
                <a:solidFill>
                  <a:srgbClr val="002060"/>
                </a:solidFill>
                <a:latin typeface="Times New Roman"/>
                <a:ea typeface="Times New Roman"/>
              </a:rPr>
              <a:t>shahriga</a:t>
            </a:r>
            <a:r>
              <a:rPr lang="en-US" sz="3200" b="1" spc="-20" dirty="0">
                <a:solidFill>
                  <a:srgbClr val="002060"/>
                </a:solidFill>
                <a:latin typeface="Times New Roman"/>
                <a:ea typeface="Times New Roman"/>
              </a:rPr>
              <a:t> </a:t>
            </a:r>
            <a:r>
              <a:rPr lang="en-US" sz="3200" spc="-20" dirty="0" err="1">
                <a:solidFill>
                  <a:srgbClr val="002060"/>
                </a:solidFill>
                <a:latin typeface="Times New Roman"/>
                <a:ea typeface="Times New Roman"/>
              </a:rPr>
              <a:t>asos</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solib</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poytaxtni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shu</a:t>
            </a:r>
            <a:r>
              <a:rPr lang="en-US" sz="3200" spc="-20" dirty="0">
                <a:solidFill>
                  <a:srgbClr val="002060"/>
                </a:solidFill>
                <a:latin typeface="Times New Roman"/>
                <a:ea typeface="Times New Roman"/>
              </a:rPr>
              <a:t> </a:t>
            </a:r>
            <a:r>
              <a:rPr lang="en-US" sz="3200" spc="-20" dirty="0" err="1" smtClean="0">
                <a:solidFill>
                  <a:srgbClr val="002060"/>
                </a:solidFill>
                <a:latin typeface="Times New Roman"/>
                <a:ea typeface="Times New Roman"/>
              </a:rPr>
              <a:t>yerga</a:t>
            </a:r>
            <a:r>
              <a:rPr lang="en-US" sz="3200" spc="-20" dirty="0" smtClean="0">
                <a:solidFill>
                  <a:srgbClr val="002060"/>
                </a:solidFill>
                <a:latin typeface="Times New Roman"/>
                <a:ea typeface="Times New Roman"/>
              </a:rPr>
              <a:t> </a:t>
            </a:r>
            <a:r>
              <a:rPr lang="en-US" sz="3200" spc="-20" dirty="0" err="1" smtClean="0">
                <a:solidFill>
                  <a:srgbClr val="002060"/>
                </a:solidFill>
                <a:latin typeface="Times New Roman"/>
                <a:ea typeface="Times New Roman"/>
              </a:rPr>
              <a:t>ko`chiradi</a:t>
            </a:r>
            <a:r>
              <a:rPr lang="en-US" sz="3200" spc="-20" dirty="0">
                <a:solidFill>
                  <a:srgbClr val="002060"/>
                </a:solidFill>
                <a:latin typeface="Times New Roman"/>
                <a:ea typeface="Times New Roman"/>
              </a:rPr>
              <a:t>.</a:t>
            </a:r>
            <a:endParaRPr lang="en-US" sz="3200" i="1" spc="-20" dirty="0">
              <a:solidFill>
                <a:srgbClr val="002060"/>
              </a:solidFill>
              <a:latin typeface="Times New Roman"/>
              <a:ea typeface="Times New Roman"/>
            </a:endParaRPr>
          </a:p>
        </p:txBody>
      </p:sp>
    </p:spTree>
    <p:extLst>
      <p:ext uri="{BB962C8B-B14F-4D97-AF65-F5344CB8AC3E}">
        <p14:creationId xmlns:p14="http://schemas.microsoft.com/office/powerpoint/2010/main" val="1754700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88537"/>
            <a:ext cx="8856984" cy="5153719"/>
          </a:xfrm>
          <a:prstGeom prst="rect">
            <a:avLst/>
          </a:prstGeom>
        </p:spPr>
        <p:txBody>
          <a:bodyPr wrap="square">
            <a:spAutoFit/>
          </a:bodyPr>
          <a:lstStyle/>
          <a:p>
            <a:pPr algn="just">
              <a:lnSpc>
                <a:spcPct val="115000"/>
              </a:lnSpc>
              <a:spcAft>
                <a:spcPts val="0"/>
              </a:spcAft>
            </a:pPr>
            <a:r>
              <a:rPr lang="en-US" sz="2600" spc="-20" dirty="0" smtClean="0">
                <a:solidFill>
                  <a:srgbClr val="002060"/>
                </a:solidFill>
                <a:latin typeface="Times New Roman"/>
                <a:ea typeface="Times New Roman"/>
              </a:rPr>
              <a:t>	</a:t>
            </a:r>
            <a:r>
              <a:rPr lang="en-US" sz="2600" b="1" spc="-20" dirty="0" smtClean="0">
                <a:solidFill>
                  <a:srgbClr val="002060"/>
                </a:solidFill>
                <a:latin typeface="Times New Roman"/>
                <a:ea typeface="Times New Roman"/>
              </a:rPr>
              <a:t>1258-yil </a:t>
            </a:r>
            <a:r>
              <a:rPr lang="en-US" sz="2600" b="1" spc="-20" dirty="0" err="1">
                <a:solidFill>
                  <a:srgbClr val="002060"/>
                </a:solidFill>
                <a:latin typeface="Times New Roman"/>
                <a:ea typeface="Times New Roman"/>
              </a:rPr>
              <a:t>mo`g`ullar</a:t>
            </a:r>
            <a:r>
              <a:rPr lang="en-US" sz="2600" b="1" spc="-20" dirty="0">
                <a:solidFill>
                  <a:srgbClr val="002060"/>
                </a:solidFill>
                <a:latin typeface="Times New Roman"/>
                <a:ea typeface="Times New Roman"/>
              </a:rPr>
              <a:t> </a:t>
            </a:r>
            <a:r>
              <a:rPr lang="en-US" sz="2600" b="1" spc="-20" dirty="0" err="1" smtClean="0">
                <a:solidFill>
                  <a:srgbClr val="FF0000"/>
                </a:solidFill>
                <a:latin typeface="Times New Roman"/>
                <a:ea typeface="Times New Roman"/>
              </a:rPr>
              <a:t>Bag`dodni</a:t>
            </a:r>
            <a:r>
              <a:rPr lang="en-US" sz="2600" spc="-20" dirty="0" smtClean="0">
                <a:solidFill>
                  <a:srgbClr val="FF0000"/>
                </a:solidFill>
                <a:latin typeface="Times New Roman"/>
                <a:ea typeface="Times New Roman"/>
              </a:rPr>
              <a:t> </a:t>
            </a:r>
            <a:r>
              <a:rPr lang="en-US" sz="2600" spc="-20" dirty="0" err="1" smtClean="0">
                <a:solidFill>
                  <a:srgbClr val="002060"/>
                </a:solidFill>
                <a:latin typeface="Times New Roman"/>
                <a:ea typeface="Times New Roman"/>
              </a:rPr>
              <a:t>vayron</a:t>
            </a:r>
            <a:r>
              <a:rPr lang="en-US" sz="2600" spc="-20" dirty="0" smtClean="0">
                <a:solidFill>
                  <a:srgbClr val="002060"/>
                </a:solidFill>
                <a:latin typeface="Times New Roman"/>
                <a:ea typeface="Times New Roman"/>
              </a:rPr>
              <a:t> </a:t>
            </a:r>
            <a:r>
              <a:rPr lang="en-US" sz="2600" spc="-20" dirty="0" err="1">
                <a:solidFill>
                  <a:srgbClr val="002060"/>
                </a:solidFill>
                <a:latin typeface="Times New Roman"/>
                <a:ea typeface="Times New Roman"/>
              </a:rPr>
              <a:t>qilib</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Abbosiylarni</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tamoman</a:t>
            </a:r>
            <a:r>
              <a:rPr lang="en-US" sz="2600" spc="-20" dirty="0">
                <a:solidFill>
                  <a:srgbClr val="002060"/>
                </a:solidFill>
                <a:latin typeface="Times New Roman"/>
                <a:ea typeface="Times New Roman"/>
              </a:rPr>
              <a:t> tor-</a:t>
            </a:r>
            <a:r>
              <a:rPr lang="en-US" sz="2600" spc="-20" dirty="0" err="1">
                <a:solidFill>
                  <a:srgbClr val="002060"/>
                </a:solidFill>
                <a:latin typeface="Times New Roman"/>
                <a:ea typeface="Times New Roman"/>
              </a:rPr>
              <a:t>mor</a:t>
            </a:r>
            <a:r>
              <a:rPr lang="en-US" sz="2600" spc="-20" dirty="0">
                <a:solidFill>
                  <a:srgbClr val="002060"/>
                </a:solidFill>
                <a:latin typeface="Times New Roman"/>
                <a:ea typeface="Times New Roman"/>
              </a:rPr>
              <a:t> </a:t>
            </a:r>
            <a:r>
              <a:rPr lang="en-US" sz="2600" spc="-20" dirty="0" err="1" smtClean="0">
                <a:solidFill>
                  <a:srgbClr val="002060"/>
                </a:solidFill>
                <a:latin typeface="Times New Roman"/>
                <a:ea typeface="Times New Roman"/>
              </a:rPr>
              <a:t>keltirdi</a:t>
            </a:r>
            <a:r>
              <a:rPr lang="en-US" sz="2600" spc="-20" dirty="0" smtClean="0">
                <a:solidFill>
                  <a:srgbClr val="002060"/>
                </a:solidFill>
                <a:latin typeface="Times New Roman"/>
                <a:ea typeface="Times New Roman"/>
              </a:rPr>
              <a:t>. </a:t>
            </a:r>
            <a:r>
              <a:rPr lang="en-US" sz="2600" spc="-20" dirty="0" err="1" smtClean="0">
                <a:solidFill>
                  <a:srgbClr val="002060"/>
                </a:solidFill>
                <a:latin typeface="Times New Roman"/>
                <a:ea typeface="Times New Roman"/>
              </a:rPr>
              <a:t>Mo`g`ul</a:t>
            </a:r>
            <a:r>
              <a:rPr lang="en-US" sz="2600" spc="-20" dirty="0" smtClean="0">
                <a:solidFill>
                  <a:srgbClr val="002060"/>
                </a:solidFill>
                <a:latin typeface="Times New Roman"/>
                <a:ea typeface="Times New Roman"/>
              </a:rPr>
              <a:t> </a:t>
            </a:r>
            <a:r>
              <a:rPr lang="en-US" sz="2600" spc="-20" dirty="0" err="1">
                <a:solidFill>
                  <a:srgbClr val="002060"/>
                </a:solidFill>
                <a:latin typeface="Times New Roman"/>
                <a:ea typeface="Times New Roman"/>
              </a:rPr>
              <a:t>xoni</a:t>
            </a:r>
            <a:r>
              <a:rPr lang="en-US" sz="2600" spc="-20" dirty="0">
                <a:solidFill>
                  <a:srgbClr val="002060"/>
                </a:solidFill>
                <a:latin typeface="Times New Roman"/>
                <a:ea typeface="Times New Roman"/>
              </a:rPr>
              <a:t> </a:t>
            </a:r>
            <a:r>
              <a:rPr lang="en-US" sz="2600" b="1" spc="-20" dirty="0" err="1">
                <a:solidFill>
                  <a:srgbClr val="C00000"/>
                </a:solidFill>
                <a:latin typeface="Times New Roman"/>
                <a:ea typeface="Times New Roman"/>
              </a:rPr>
              <a:t>Huloku</a:t>
            </a:r>
            <a:r>
              <a:rPr lang="en-US" sz="2600" spc="-20" dirty="0">
                <a:solidFill>
                  <a:srgbClr val="C00000"/>
                </a:solidFill>
                <a:latin typeface="Times New Roman"/>
                <a:ea typeface="Times New Roman"/>
              </a:rPr>
              <a:t> </a:t>
            </a:r>
            <a:r>
              <a:rPr lang="en-US" sz="2600" spc="-20" dirty="0" err="1">
                <a:solidFill>
                  <a:srgbClr val="002060"/>
                </a:solidFill>
                <a:latin typeface="Times New Roman"/>
                <a:ea typeface="Times New Roman"/>
              </a:rPr>
              <a:t>buyrug`i</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bilan</a:t>
            </a:r>
            <a:r>
              <a:rPr lang="en-US" sz="2600" spc="-20" dirty="0">
                <a:solidFill>
                  <a:srgbClr val="002060"/>
                </a:solidFill>
                <a:latin typeface="Times New Roman"/>
                <a:ea typeface="Times New Roman"/>
              </a:rPr>
              <a:t> </a:t>
            </a:r>
            <a:r>
              <a:rPr lang="en-US" sz="2600" spc="-20" dirty="0" err="1" smtClean="0">
                <a:solidFill>
                  <a:srgbClr val="002060"/>
                </a:solidFill>
                <a:latin typeface="Times New Roman"/>
                <a:ea typeface="Times New Roman"/>
              </a:rPr>
              <a:t>Abbosiy</a:t>
            </a:r>
            <a:r>
              <a:rPr lang="en-US" sz="2600" spc="-20" dirty="0" smtClean="0">
                <a:solidFill>
                  <a:srgbClr val="002060"/>
                </a:solidFill>
                <a:latin typeface="Times New Roman"/>
                <a:ea typeface="Times New Roman"/>
              </a:rPr>
              <a:t> </a:t>
            </a:r>
            <a:r>
              <a:rPr lang="en-US" sz="2600" spc="-20" dirty="0" err="1" smtClean="0">
                <a:solidFill>
                  <a:srgbClr val="002060"/>
                </a:solidFill>
                <a:latin typeface="Times New Roman"/>
                <a:ea typeface="Times New Roman"/>
              </a:rPr>
              <a:t>xalifalarning</a:t>
            </a:r>
            <a:r>
              <a:rPr lang="en-US" sz="2600" spc="-20" dirty="0" smtClean="0">
                <a:solidFill>
                  <a:srgbClr val="002060"/>
                </a:solidFill>
                <a:latin typeface="Times New Roman"/>
                <a:ea typeface="Times New Roman"/>
              </a:rPr>
              <a:t> </a:t>
            </a:r>
            <a:r>
              <a:rPr lang="en-US" sz="2600" spc="-20" dirty="0" err="1">
                <a:solidFill>
                  <a:srgbClr val="002060"/>
                </a:solidFill>
                <a:latin typeface="Times New Roman"/>
                <a:ea typeface="Times New Roman"/>
              </a:rPr>
              <a:t>so`nggisi</a:t>
            </a:r>
            <a:r>
              <a:rPr lang="en-US" sz="2600" spc="-20" dirty="0">
                <a:solidFill>
                  <a:srgbClr val="002060"/>
                </a:solidFill>
                <a:latin typeface="Times New Roman"/>
                <a:ea typeface="Times New Roman"/>
              </a:rPr>
              <a:t> – </a:t>
            </a:r>
            <a:r>
              <a:rPr lang="en-US" sz="2600" b="1" spc="-20" dirty="0" err="1">
                <a:solidFill>
                  <a:srgbClr val="C00000"/>
                </a:solidFill>
                <a:latin typeface="Times New Roman"/>
                <a:ea typeface="Times New Roman"/>
              </a:rPr>
              <a:t>Musta`sim</a:t>
            </a:r>
            <a:r>
              <a:rPr lang="en-US" sz="2600" spc="-20" dirty="0">
                <a:solidFill>
                  <a:srgbClr val="C00000"/>
                </a:solidFill>
                <a:latin typeface="Times New Roman"/>
                <a:ea typeface="Times New Roman"/>
              </a:rPr>
              <a:t> </a:t>
            </a:r>
            <a:r>
              <a:rPr lang="en-US" sz="2600" spc="-20" dirty="0" err="1">
                <a:solidFill>
                  <a:srgbClr val="002060"/>
                </a:solidFill>
                <a:latin typeface="Times New Roman"/>
                <a:ea typeface="Times New Roman"/>
              </a:rPr>
              <a:t>qatl</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etildi</a:t>
            </a:r>
            <a:r>
              <a:rPr lang="en-US" sz="2600" spc="-20" dirty="0">
                <a:solidFill>
                  <a:srgbClr val="002060"/>
                </a:solidFill>
                <a:latin typeface="Times New Roman"/>
                <a:ea typeface="Times New Roman"/>
              </a:rPr>
              <a:t>.</a:t>
            </a:r>
          </a:p>
          <a:p>
            <a:pPr algn="just">
              <a:lnSpc>
                <a:spcPct val="115000"/>
              </a:lnSpc>
              <a:spcAft>
                <a:spcPts val="0"/>
              </a:spcAft>
            </a:pPr>
            <a:r>
              <a:rPr lang="en-US" sz="2600" spc="-20" dirty="0" smtClean="0">
                <a:solidFill>
                  <a:srgbClr val="002060"/>
                </a:solidFill>
                <a:latin typeface="Times New Roman"/>
                <a:ea typeface="Times New Roman"/>
              </a:rPr>
              <a:t>	</a:t>
            </a:r>
            <a:r>
              <a:rPr lang="en-US" sz="2600" spc="-20" dirty="0" err="1" smtClean="0">
                <a:solidFill>
                  <a:srgbClr val="002060"/>
                </a:solidFill>
                <a:latin typeface="Times New Roman"/>
                <a:ea typeface="Times New Roman"/>
              </a:rPr>
              <a:t>Abbosiylar</a:t>
            </a:r>
            <a:r>
              <a:rPr lang="en-US" sz="2600" spc="-20" dirty="0" smtClean="0">
                <a:solidFill>
                  <a:srgbClr val="002060"/>
                </a:solidFill>
                <a:latin typeface="Times New Roman"/>
                <a:ea typeface="Times New Roman"/>
              </a:rPr>
              <a:t> </a:t>
            </a:r>
            <a:r>
              <a:rPr lang="en-US" sz="2600" spc="-20" dirty="0" err="1">
                <a:solidFill>
                  <a:srgbClr val="002060"/>
                </a:solidFill>
                <a:latin typeface="Times New Roman"/>
                <a:ea typeface="Times New Roman"/>
              </a:rPr>
              <a:t>sulolasining</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qolgan</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vakillari</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esa</a:t>
            </a:r>
            <a:r>
              <a:rPr lang="en-US" sz="2600" spc="-20" dirty="0">
                <a:solidFill>
                  <a:srgbClr val="002060"/>
                </a:solidFill>
                <a:latin typeface="Times New Roman"/>
                <a:ea typeface="Times New Roman"/>
              </a:rPr>
              <a:t> </a:t>
            </a:r>
            <a:r>
              <a:rPr lang="en-US" sz="2600" b="1" spc="-20" dirty="0" err="1" smtClean="0">
                <a:solidFill>
                  <a:srgbClr val="002060"/>
                </a:solidFill>
                <a:latin typeface="Times New Roman"/>
                <a:ea typeface="Times New Roman"/>
              </a:rPr>
              <a:t>Misrga</a:t>
            </a:r>
            <a:r>
              <a:rPr lang="en-US" sz="2600" spc="-20" dirty="0" smtClean="0">
                <a:solidFill>
                  <a:srgbClr val="002060"/>
                </a:solidFill>
                <a:latin typeface="Times New Roman"/>
                <a:ea typeface="Times New Roman"/>
              </a:rPr>
              <a:t> </a:t>
            </a:r>
            <a:r>
              <a:rPr lang="en-US" sz="2600" spc="-20" dirty="0" err="1" smtClean="0">
                <a:solidFill>
                  <a:srgbClr val="002060"/>
                </a:solidFill>
                <a:latin typeface="Times New Roman"/>
                <a:ea typeface="Times New Roman"/>
              </a:rPr>
              <a:t>qochdi</a:t>
            </a:r>
            <a:r>
              <a:rPr lang="en-US" sz="2600" spc="-20" dirty="0">
                <a:solidFill>
                  <a:srgbClr val="002060"/>
                </a:solidFill>
                <a:latin typeface="Times New Roman"/>
                <a:ea typeface="Times New Roman"/>
              </a:rPr>
              <a:t>. </a:t>
            </a:r>
            <a:r>
              <a:rPr lang="en-US" sz="2600" b="1" spc="-20" dirty="0" err="1">
                <a:solidFill>
                  <a:srgbClr val="002060"/>
                </a:solidFill>
                <a:latin typeface="Times New Roman"/>
                <a:ea typeface="Times New Roman"/>
              </a:rPr>
              <a:t>Mamluk</a:t>
            </a:r>
            <a:r>
              <a:rPr lang="en-US" sz="2600" b="1" spc="-20" dirty="0">
                <a:solidFill>
                  <a:srgbClr val="002060"/>
                </a:solidFill>
                <a:latin typeface="Times New Roman"/>
                <a:ea typeface="Times New Roman"/>
              </a:rPr>
              <a:t> </a:t>
            </a:r>
            <a:r>
              <a:rPr lang="en-US" sz="2600" b="1" spc="-20" dirty="0" err="1">
                <a:solidFill>
                  <a:srgbClr val="002060"/>
                </a:solidFill>
                <a:latin typeface="Times New Roman"/>
                <a:ea typeface="Times New Roman"/>
              </a:rPr>
              <a:t>sultonlari</a:t>
            </a:r>
            <a:r>
              <a:rPr lang="en-US" sz="2600" b="1" spc="-20" dirty="0">
                <a:solidFill>
                  <a:srgbClr val="002060"/>
                </a:solidFill>
                <a:latin typeface="Times New Roman"/>
                <a:ea typeface="Times New Roman"/>
              </a:rPr>
              <a:t> </a:t>
            </a:r>
            <a:r>
              <a:rPr lang="en-US" sz="2600" spc="-20" dirty="0" err="1">
                <a:solidFill>
                  <a:srgbClr val="002060"/>
                </a:solidFill>
                <a:latin typeface="Times New Roman"/>
                <a:ea typeface="Times New Roman"/>
              </a:rPr>
              <a:t>davrida</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turklar</a:t>
            </a:r>
            <a:r>
              <a:rPr lang="en-US" sz="2600" spc="-20" dirty="0">
                <a:solidFill>
                  <a:srgbClr val="002060"/>
                </a:solidFill>
                <a:latin typeface="Times New Roman"/>
                <a:ea typeface="Times New Roman"/>
              </a:rPr>
              <a:t> </a:t>
            </a:r>
            <a:r>
              <a:rPr lang="en-US" sz="2600" spc="-20" dirty="0" smtClean="0">
                <a:solidFill>
                  <a:srgbClr val="002060"/>
                </a:solidFill>
                <a:latin typeface="Times New Roman"/>
                <a:ea typeface="Times New Roman"/>
              </a:rPr>
              <a:t>1517-yil </a:t>
            </a:r>
            <a:r>
              <a:rPr lang="en-US" sz="2600" spc="-20" dirty="0" err="1" smtClean="0">
                <a:solidFill>
                  <a:srgbClr val="002060"/>
                </a:solidFill>
                <a:latin typeface="Times New Roman"/>
                <a:ea typeface="Times New Roman"/>
              </a:rPr>
              <a:t>Misrni</a:t>
            </a:r>
            <a:r>
              <a:rPr lang="en-US" sz="2600" spc="-20" dirty="0" smtClean="0">
                <a:solidFill>
                  <a:srgbClr val="002060"/>
                </a:solidFill>
                <a:latin typeface="Times New Roman"/>
                <a:ea typeface="Times New Roman"/>
              </a:rPr>
              <a:t> </a:t>
            </a:r>
            <a:r>
              <a:rPr lang="en-US" sz="2600" spc="-20" dirty="0" err="1">
                <a:solidFill>
                  <a:srgbClr val="002060"/>
                </a:solidFill>
                <a:latin typeface="Times New Roman"/>
                <a:ea typeface="Times New Roman"/>
              </a:rPr>
              <a:t>olgunga</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qadar</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Abbosiylar</a:t>
            </a:r>
            <a:r>
              <a:rPr lang="en-US" sz="2600" spc="-20" dirty="0">
                <a:solidFill>
                  <a:srgbClr val="002060"/>
                </a:solidFill>
                <a:latin typeface="Times New Roman"/>
                <a:ea typeface="Times New Roman"/>
              </a:rPr>
              <a:t> </a:t>
            </a:r>
            <a:r>
              <a:rPr lang="en-US" sz="2600" b="1" spc="-20" dirty="0" err="1">
                <a:solidFill>
                  <a:srgbClr val="002060"/>
                </a:solidFill>
                <a:latin typeface="Times New Roman"/>
                <a:ea typeface="Times New Roman"/>
              </a:rPr>
              <a:t>Qohirada</a:t>
            </a:r>
            <a:r>
              <a:rPr lang="en-US" sz="2600" spc="-20" dirty="0">
                <a:solidFill>
                  <a:srgbClr val="002060"/>
                </a:solidFill>
                <a:latin typeface="Times New Roman"/>
                <a:ea typeface="Times New Roman"/>
              </a:rPr>
              <a:t> </a:t>
            </a:r>
            <a:r>
              <a:rPr lang="en-US" sz="2600" spc="-20" dirty="0" err="1" smtClean="0">
                <a:solidFill>
                  <a:srgbClr val="002060"/>
                </a:solidFill>
                <a:latin typeface="Times New Roman"/>
                <a:ea typeface="Times New Roman"/>
              </a:rPr>
              <a:t>muqaddas</a:t>
            </a:r>
            <a:r>
              <a:rPr lang="en-US" sz="2600" spc="-20" dirty="0" smtClean="0">
                <a:solidFill>
                  <a:srgbClr val="002060"/>
                </a:solidFill>
                <a:latin typeface="Times New Roman"/>
                <a:ea typeface="Times New Roman"/>
              </a:rPr>
              <a:t> </a:t>
            </a:r>
            <a:r>
              <a:rPr lang="en-US" sz="2600" spc="-20" dirty="0" err="1" smtClean="0">
                <a:solidFill>
                  <a:srgbClr val="002060"/>
                </a:solidFill>
                <a:latin typeface="Times New Roman"/>
                <a:ea typeface="Times New Roman"/>
              </a:rPr>
              <a:t>kishilar</a:t>
            </a:r>
            <a:r>
              <a:rPr lang="en-US" sz="2600" spc="-20" dirty="0" smtClean="0">
                <a:solidFill>
                  <a:srgbClr val="002060"/>
                </a:solidFill>
                <a:latin typeface="Times New Roman"/>
                <a:ea typeface="Times New Roman"/>
              </a:rPr>
              <a:t> </a:t>
            </a:r>
            <a:r>
              <a:rPr lang="en-US" sz="2600" spc="-20" dirty="0" err="1">
                <a:solidFill>
                  <a:srgbClr val="002060"/>
                </a:solidFill>
                <a:latin typeface="Times New Roman"/>
                <a:ea typeface="Times New Roman"/>
              </a:rPr>
              <a:t>sifatida</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yashab</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keldilar</a:t>
            </a:r>
            <a:r>
              <a:rPr lang="en-US" sz="2600" spc="-20" dirty="0">
                <a:solidFill>
                  <a:srgbClr val="002060"/>
                </a:solidFill>
                <a:latin typeface="Times New Roman"/>
                <a:ea typeface="Times New Roman"/>
              </a:rPr>
              <a:t>. </a:t>
            </a:r>
            <a:r>
              <a:rPr lang="en-US" sz="2600" b="1" spc="-20" dirty="0">
                <a:solidFill>
                  <a:srgbClr val="002060"/>
                </a:solidFill>
                <a:latin typeface="Times New Roman"/>
                <a:ea typeface="Times New Roman"/>
              </a:rPr>
              <a:t>1261-yil</a:t>
            </a:r>
            <a:r>
              <a:rPr lang="en-US" sz="2600" spc="-20" dirty="0">
                <a:solidFill>
                  <a:srgbClr val="002060"/>
                </a:solidFill>
                <a:latin typeface="Times New Roman"/>
                <a:ea typeface="Times New Roman"/>
              </a:rPr>
              <a:t> </a:t>
            </a:r>
            <a:r>
              <a:rPr lang="en-US" sz="2600" spc="-20" dirty="0" err="1" smtClean="0">
                <a:solidFill>
                  <a:srgbClr val="002060"/>
                </a:solidFill>
                <a:latin typeface="Times New Roman"/>
                <a:ea typeface="Times New Roman"/>
              </a:rPr>
              <a:t>Mamluk</a:t>
            </a:r>
            <a:r>
              <a:rPr lang="en-US" sz="2600" spc="-20" dirty="0" smtClean="0">
                <a:solidFill>
                  <a:srgbClr val="002060"/>
                </a:solidFill>
                <a:latin typeface="Times New Roman"/>
                <a:ea typeface="Times New Roman"/>
              </a:rPr>
              <a:t> </a:t>
            </a:r>
            <a:r>
              <a:rPr lang="en-US" sz="2600" spc="-20" dirty="0" err="1" smtClean="0">
                <a:solidFill>
                  <a:srgbClr val="002060"/>
                </a:solidFill>
                <a:latin typeface="Times New Roman"/>
                <a:ea typeface="Times New Roman"/>
              </a:rPr>
              <a:t>sultoni</a:t>
            </a:r>
            <a:r>
              <a:rPr lang="en-US" sz="2600" spc="-20" dirty="0" smtClean="0">
                <a:solidFill>
                  <a:srgbClr val="002060"/>
                </a:solidFill>
                <a:latin typeface="Times New Roman"/>
                <a:ea typeface="Times New Roman"/>
              </a:rPr>
              <a:t> </a:t>
            </a:r>
            <a:r>
              <a:rPr lang="en-US" sz="2600" b="1" spc="-20" dirty="0" err="1">
                <a:solidFill>
                  <a:srgbClr val="002060"/>
                </a:solidFill>
                <a:latin typeface="Times New Roman"/>
                <a:ea typeface="Times New Roman"/>
              </a:rPr>
              <a:t>Beybars</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Abbosiylardan</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biri</a:t>
            </a:r>
            <a:r>
              <a:rPr lang="en-US" sz="2600" spc="-20" dirty="0">
                <a:solidFill>
                  <a:srgbClr val="002060"/>
                </a:solidFill>
                <a:latin typeface="Times New Roman"/>
                <a:ea typeface="Times New Roman"/>
              </a:rPr>
              <a:t> </a:t>
            </a:r>
            <a:r>
              <a:rPr lang="en-US" sz="2600" b="1" spc="-20" dirty="0" smtClean="0">
                <a:solidFill>
                  <a:srgbClr val="C00000"/>
                </a:solidFill>
                <a:latin typeface="Times New Roman"/>
                <a:ea typeface="Times New Roman"/>
              </a:rPr>
              <a:t>al-</a:t>
            </a:r>
            <a:r>
              <a:rPr lang="en-US" sz="2600" b="1" spc="-20" dirty="0" err="1" smtClean="0">
                <a:solidFill>
                  <a:srgbClr val="C00000"/>
                </a:solidFill>
                <a:latin typeface="Times New Roman"/>
                <a:ea typeface="Times New Roman"/>
              </a:rPr>
              <a:t>Mustansirni</a:t>
            </a:r>
            <a:r>
              <a:rPr lang="en-US" sz="2600" spc="-20" dirty="0" smtClean="0">
                <a:solidFill>
                  <a:srgbClr val="002060"/>
                </a:solidFill>
                <a:latin typeface="Times New Roman"/>
                <a:ea typeface="Times New Roman"/>
              </a:rPr>
              <a:t> </a:t>
            </a:r>
            <a:r>
              <a:rPr lang="en-US" sz="2600" spc="-20" dirty="0" err="1" smtClean="0">
                <a:solidFill>
                  <a:srgbClr val="002060"/>
                </a:solidFill>
                <a:latin typeface="Times New Roman"/>
                <a:ea typeface="Times New Roman"/>
              </a:rPr>
              <a:t>xalifa</a:t>
            </a:r>
            <a:r>
              <a:rPr lang="en-US" sz="2600" spc="-20" dirty="0" smtClean="0">
                <a:solidFill>
                  <a:srgbClr val="002060"/>
                </a:solidFill>
                <a:latin typeface="Times New Roman"/>
                <a:ea typeface="Times New Roman"/>
              </a:rPr>
              <a:t> </a:t>
            </a:r>
            <a:r>
              <a:rPr lang="en-US" sz="2600" spc="-20" dirty="0">
                <a:solidFill>
                  <a:srgbClr val="002060"/>
                </a:solidFill>
                <a:latin typeface="Times New Roman"/>
                <a:ea typeface="Times New Roman"/>
              </a:rPr>
              <a:t>deb </a:t>
            </a:r>
            <a:r>
              <a:rPr lang="en-US" sz="2600" spc="-20" dirty="0" err="1">
                <a:solidFill>
                  <a:srgbClr val="002060"/>
                </a:solidFill>
                <a:latin typeface="Times New Roman"/>
                <a:ea typeface="Times New Roman"/>
              </a:rPr>
              <a:t>e`lon</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qildi</a:t>
            </a:r>
            <a:r>
              <a:rPr lang="en-US" sz="2600" spc="-20" dirty="0">
                <a:solidFill>
                  <a:srgbClr val="002060"/>
                </a:solidFill>
                <a:latin typeface="Times New Roman"/>
                <a:ea typeface="Times New Roman"/>
              </a:rPr>
              <a:t>. 1517-yil </a:t>
            </a:r>
            <a:r>
              <a:rPr lang="en-US" sz="2600" spc="-20" dirty="0" err="1">
                <a:solidFill>
                  <a:srgbClr val="002060"/>
                </a:solidFill>
                <a:latin typeface="Times New Roman"/>
                <a:ea typeface="Times New Roman"/>
              </a:rPr>
              <a:t>Abbosiylarning</a:t>
            </a:r>
            <a:r>
              <a:rPr lang="en-US" sz="2600" spc="-20" dirty="0">
                <a:solidFill>
                  <a:srgbClr val="002060"/>
                </a:solidFill>
                <a:latin typeface="Times New Roman"/>
                <a:ea typeface="Times New Roman"/>
              </a:rPr>
              <a:t> </a:t>
            </a:r>
            <a:r>
              <a:rPr lang="en-US" sz="2600" spc="-20" dirty="0" err="1" smtClean="0">
                <a:solidFill>
                  <a:srgbClr val="002060"/>
                </a:solidFill>
                <a:latin typeface="Times New Roman"/>
                <a:ea typeface="Times New Roman"/>
              </a:rPr>
              <a:t>avlodi</a:t>
            </a:r>
            <a:r>
              <a:rPr lang="en-US" sz="2600" spc="-20" dirty="0" smtClean="0">
                <a:solidFill>
                  <a:srgbClr val="002060"/>
                </a:solidFill>
                <a:latin typeface="Times New Roman"/>
                <a:ea typeface="Times New Roman"/>
              </a:rPr>
              <a:t> </a:t>
            </a:r>
            <a:r>
              <a:rPr lang="en-US" sz="2600" b="1" spc="-20" dirty="0" err="1" smtClean="0">
                <a:solidFill>
                  <a:srgbClr val="C00000"/>
                </a:solidFill>
                <a:latin typeface="Times New Roman"/>
                <a:ea typeface="Times New Roman"/>
              </a:rPr>
              <a:t>Mutavakkil</a:t>
            </a:r>
            <a:r>
              <a:rPr lang="en-US" sz="2600" b="1" spc="-20" dirty="0" smtClean="0">
                <a:solidFill>
                  <a:srgbClr val="C00000"/>
                </a:solidFill>
                <a:latin typeface="Times New Roman"/>
                <a:ea typeface="Times New Roman"/>
              </a:rPr>
              <a:t> </a:t>
            </a:r>
            <a:r>
              <a:rPr lang="en-US" sz="2600" b="1" spc="-20" dirty="0">
                <a:solidFill>
                  <a:srgbClr val="C00000"/>
                </a:solidFill>
                <a:latin typeface="Times New Roman"/>
                <a:ea typeface="Times New Roman"/>
              </a:rPr>
              <a:t>III</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Istanbulga</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keltirilib</a:t>
            </a:r>
            <a:r>
              <a:rPr lang="en-US" sz="2600" spc="-20" dirty="0">
                <a:solidFill>
                  <a:srgbClr val="002060"/>
                </a:solidFill>
                <a:latin typeface="Times New Roman"/>
                <a:ea typeface="Times New Roman"/>
              </a:rPr>
              <a:t>, u </a:t>
            </a:r>
            <a:r>
              <a:rPr lang="en-US" sz="2600" spc="-20" dirty="0" err="1">
                <a:solidFill>
                  <a:srgbClr val="002060"/>
                </a:solidFill>
                <a:latin typeface="Times New Roman"/>
                <a:ea typeface="Times New Roman"/>
              </a:rPr>
              <a:t>diniy</a:t>
            </a:r>
            <a:r>
              <a:rPr lang="en-US" sz="2600" spc="-20" dirty="0">
                <a:solidFill>
                  <a:srgbClr val="002060"/>
                </a:solidFill>
                <a:latin typeface="Times New Roman"/>
                <a:ea typeface="Times New Roman"/>
              </a:rPr>
              <a:t> </a:t>
            </a:r>
            <a:r>
              <a:rPr lang="en-US" sz="2600" spc="-20" dirty="0" err="1" smtClean="0">
                <a:solidFill>
                  <a:srgbClr val="002060"/>
                </a:solidFill>
                <a:latin typeface="Times New Roman"/>
                <a:ea typeface="Times New Roman"/>
              </a:rPr>
              <a:t>rahnamolik</a:t>
            </a:r>
            <a:r>
              <a:rPr lang="en-US" sz="2600" spc="-20" dirty="0" smtClean="0">
                <a:solidFill>
                  <a:srgbClr val="002060"/>
                </a:solidFill>
                <a:latin typeface="Times New Roman"/>
                <a:ea typeface="Times New Roman"/>
              </a:rPr>
              <a:t> </a:t>
            </a:r>
            <a:r>
              <a:rPr lang="en-US" sz="2600" spc="-20" dirty="0" err="1" smtClean="0">
                <a:solidFill>
                  <a:srgbClr val="002060"/>
                </a:solidFill>
                <a:latin typeface="Times New Roman"/>
                <a:ea typeface="Times New Roman"/>
              </a:rPr>
              <a:t>huquqini</a:t>
            </a:r>
            <a:r>
              <a:rPr lang="en-US" sz="2600" spc="-20" dirty="0" smtClean="0">
                <a:solidFill>
                  <a:srgbClr val="002060"/>
                </a:solidFill>
                <a:latin typeface="Times New Roman"/>
                <a:ea typeface="Times New Roman"/>
              </a:rPr>
              <a:t> </a:t>
            </a:r>
            <a:r>
              <a:rPr lang="en-US" sz="2600" spc="-20" dirty="0" err="1">
                <a:solidFill>
                  <a:srgbClr val="002060"/>
                </a:solidFill>
                <a:latin typeface="Times New Roman"/>
                <a:ea typeface="Times New Roman"/>
              </a:rPr>
              <a:t>turk</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sultonlariga</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topshirgan</a:t>
            </a:r>
            <a:r>
              <a:rPr lang="en-US" sz="2600" spc="-20" dirty="0">
                <a:solidFill>
                  <a:srgbClr val="002060"/>
                </a:solidFill>
                <a:latin typeface="Times New Roman"/>
                <a:ea typeface="Times New Roman"/>
              </a:rPr>
              <a:t>. </a:t>
            </a:r>
            <a:r>
              <a:rPr lang="en-US" sz="2600" spc="-20" dirty="0" err="1" smtClean="0">
                <a:solidFill>
                  <a:srgbClr val="002060"/>
                </a:solidFill>
                <a:latin typeface="Times New Roman"/>
                <a:ea typeface="Times New Roman"/>
              </a:rPr>
              <a:t>Abbosiylardan</a:t>
            </a:r>
            <a:r>
              <a:rPr lang="en-US" sz="2600" spc="-20" dirty="0" smtClean="0">
                <a:solidFill>
                  <a:srgbClr val="002060"/>
                </a:solidFill>
                <a:latin typeface="Times New Roman"/>
                <a:ea typeface="Times New Roman"/>
              </a:rPr>
              <a:t> </a:t>
            </a:r>
            <a:r>
              <a:rPr lang="en-US" sz="2600" b="1" spc="-20" dirty="0" smtClean="0">
                <a:solidFill>
                  <a:srgbClr val="C00000"/>
                </a:solidFill>
                <a:latin typeface="Times New Roman"/>
                <a:ea typeface="Times New Roman"/>
              </a:rPr>
              <a:t>37 </a:t>
            </a:r>
            <a:r>
              <a:rPr lang="en-US" sz="2600" b="1" spc="-20" dirty="0" err="1">
                <a:solidFill>
                  <a:srgbClr val="C00000"/>
                </a:solidFill>
                <a:latin typeface="Times New Roman"/>
                <a:ea typeface="Times New Roman"/>
              </a:rPr>
              <a:t>kishi</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xalifa</a:t>
            </a:r>
            <a:r>
              <a:rPr lang="en-US" sz="2600" spc="-20" dirty="0">
                <a:solidFill>
                  <a:srgbClr val="002060"/>
                </a:solidFill>
                <a:latin typeface="Times New Roman"/>
                <a:ea typeface="Times New Roman"/>
              </a:rPr>
              <a:t> </a:t>
            </a:r>
            <a:r>
              <a:rPr lang="en-US" sz="2600" spc="-20" dirty="0" err="1">
                <a:solidFill>
                  <a:srgbClr val="002060"/>
                </a:solidFill>
                <a:latin typeface="Times New Roman"/>
                <a:ea typeface="Times New Roman"/>
              </a:rPr>
              <a:t>bo`lgan</a:t>
            </a:r>
            <a:r>
              <a:rPr lang="en-US" sz="2600" spc="-20" dirty="0">
                <a:solidFill>
                  <a:srgbClr val="002060"/>
                </a:solidFill>
                <a:latin typeface="Times New Roman"/>
                <a:ea typeface="Times New Roman"/>
              </a:rPr>
              <a:t>.</a:t>
            </a:r>
          </a:p>
        </p:txBody>
      </p:sp>
    </p:spTree>
    <p:extLst>
      <p:ext uri="{BB962C8B-B14F-4D97-AF65-F5344CB8AC3E}">
        <p14:creationId xmlns:p14="http://schemas.microsoft.com/office/powerpoint/2010/main" val="25642163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13408" y="764704"/>
            <a:ext cx="8856984" cy="5155066"/>
          </a:xfrm>
          <a:prstGeom prst="rect">
            <a:avLst/>
          </a:prstGeom>
        </p:spPr>
        <p:txBody>
          <a:bodyPr wrap="square">
            <a:spAutoFit/>
          </a:bodyPr>
          <a:lstStyle/>
          <a:p>
            <a:pPr algn="just">
              <a:lnSpc>
                <a:spcPct val="115000"/>
              </a:lnSpc>
              <a:spcAft>
                <a:spcPts val="0"/>
              </a:spcAft>
            </a:pPr>
            <a:r>
              <a:rPr lang="en-US" sz="2400" b="1" spc="-20" dirty="0">
                <a:solidFill>
                  <a:srgbClr val="002060"/>
                </a:solidFill>
                <a:latin typeface="Times New Roman"/>
                <a:ea typeface="Times New Roman"/>
              </a:rPr>
              <a:t>TALAS JANGI — </a:t>
            </a:r>
            <a:r>
              <a:rPr lang="en-US" sz="2400" spc="-20" dirty="0" err="1">
                <a:solidFill>
                  <a:srgbClr val="002060"/>
                </a:solidFill>
                <a:latin typeface="Times New Roman"/>
                <a:ea typeface="Times New Roman"/>
              </a:rPr>
              <a:t>Talas</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Taroz</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daryosi</a:t>
            </a:r>
            <a:r>
              <a:rPr lang="en-US" sz="2400" spc="-20" dirty="0">
                <a:solidFill>
                  <a:srgbClr val="002060"/>
                </a:solidFill>
                <a:latin typeface="Times New Roman"/>
                <a:ea typeface="Times New Roman"/>
              </a:rPr>
              <a:t> </a:t>
            </a:r>
            <a:r>
              <a:rPr lang="en-US" sz="2400" spc="-20" dirty="0" err="1" smtClean="0">
                <a:solidFill>
                  <a:srgbClr val="002060"/>
                </a:solidFill>
                <a:latin typeface="Times New Roman"/>
                <a:ea typeface="Times New Roman"/>
              </a:rPr>
              <a:t>bo‘yida</a:t>
            </a:r>
            <a:r>
              <a:rPr lang="en-US" sz="2400" spc="-20" dirty="0" smtClean="0">
                <a:solidFill>
                  <a:srgbClr val="002060"/>
                </a:solidFill>
                <a:latin typeface="Times New Roman"/>
                <a:ea typeface="Times New Roman"/>
              </a:rPr>
              <a:t> </a:t>
            </a:r>
            <a:r>
              <a:rPr lang="en-US" sz="2400" b="1" spc="-20" dirty="0" err="1" smtClean="0">
                <a:solidFill>
                  <a:srgbClr val="002060"/>
                </a:solidFill>
                <a:latin typeface="Times New Roman"/>
                <a:ea typeface="Times New Roman"/>
              </a:rPr>
              <a:t>arab</a:t>
            </a:r>
            <a:r>
              <a:rPr lang="en-US" sz="2400" b="1" spc="-20" dirty="0" smtClean="0">
                <a:solidFill>
                  <a:srgbClr val="002060"/>
                </a:solidFill>
                <a:latin typeface="Times New Roman"/>
                <a:ea typeface="Times New Roman"/>
              </a:rPr>
              <a:t> </a:t>
            </a:r>
            <a:r>
              <a:rPr lang="en-US" sz="2400" b="1" spc="-20" dirty="0" err="1">
                <a:solidFill>
                  <a:srgbClr val="002060"/>
                </a:solidFill>
                <a:latin typeface="Times New Roman"/>
                <a:ea typeface="Times New Roman"/>
              </a:rPr>
              <a:t>va</a:t>
            </a:r>
            <a:r>
              <a:rPr lang="en-US" sz="2400" b="1" spc="-20" dirty="0">
                <a:solidFill>
                  <a:srgbClr val="002060"/>
                </a:solidFill>
                <a:latin typeface="Times New Roman"/>
                <a:ea typeface="Times New Roman"/>
              </a:rPr>
              <a:t> </a:t>
            </a:r>
            <a:r>
              <a:rPr lang="en-US" sz="2400" b="1" spc="-20" dirty="0" err="1">
                <a:solidFill>
                  <a:srgbClr val="002060"/>
                </a:solidFill>
                <a:latin typeface="Times New Roman"/>
                <a:ea typeface="Times New Roman"/>
              </a:rPr>
              <a:t>xitoy</a:t>
            </a:r>
            <a:r>
              <a:rPr lang="en-US" sz="2400" b="1" spc="-20" dirty="0">
                <a:solidFill>
                  <a:srgbClr val="002060"/>
                </a:solidFill>
                <a:latin typeface="Times New Roman"/>
                <a:ea typeface="Times New Roman"/>
              </a:rPr>
              <a:t> </a:t>
            </a:r>
            <a:r>
              <a:rPr lang="en-US" sz="2400" spc="-20" dirty="0" err="1">
                <a:solidFill>
                  <a:srgbClr val="002060"/>
                </a:solidFill>
                <a:latin typeface="Times New Roman"/>
                <a:ea typeface="Times New Roman"/>
              </a:rPr>
              <a:t>qo‘shinlari</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o‘rtasida</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yuz</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bergan</a:t>
            </a:r>
            <a:r>
              <a:rPr lang="en-US" sz="2400" spc="-20" dirty="0">
                <a:solidFill>
                  <a:srgbClr val="002060"/>
                </a:solidFill>
                <a:latin typeface="Times New Roman"/>
                <a:ea typeface="Times New Roman"/>
              </a:rPr>
              <a:t> </a:t>
            </a:r>
            <a:r>
              <a:rPr lang="en-US" sz="2400" spc="-20" dirty="0" err="1" smtClean="0">
                <a:solidFill>
                  <a:srgbClr val="002060"/>
                </a:solidFill>
                <a:latin typeface="Times New Roman"/>
                <a:ea typeface="Times New Roman"/>
              </a:rPr>
              <a:t>hal</a:t>
            </a:r>
            <a:r>
              <a:rPr lang="en-US" sz="2400" spc="-20" dirty="0" smtClean="0">
                <a:solidFill>
                  <a:srgbClr val="002060"/>
                </a:solidFill>
                <a:latin typeface="Times New Roman"/>
                <a:ea typeface="Times New Roman"/>
              </a:rPr>
              <a:t> </a:t>
            </a:r>
            <a:r>
              <a:rPr lang="en-US" sz="2400" spc="-20" dirty="0" err="1" smtClean="0">
                <a:solidFill>
                  <a:srgbClr val="002060"/>
                </a:solidFill>
                <a:latin typeface="Times New Roman"/>
                <a:ea typeface="Times New Roman"/>
              </a:rPr>
              <a:t>qiluvchi</a:t>
            </a:r>
            <a:r>
              <a:rPr lang="en-US" sz="2400" spc="-20" dirty="0" smtClean="0">
                <a:solidFill>
                  <a:srgbClr val="002060"/>
                </a:solidFill>
                <a:latin typeface="Times New Roman"/>
                <a:ea typeface="Times New Roman"/>
              </a:rPr>
              <a:t> </a:t>
            </a:r>
            <a:r>
              <a:rPr lang="en-US" sz="2400" spc="-20" dirty="0" err="1">
                <a:solidFill>
                  <a:srgbClr val="002060"/>
                </a:solidFill>
                <a:latin typeface="Times New Roman"/>
                <a:ea typeface="Times New Roman"/>
              </a:rPr>
              <a:t>jang</a:t>
            </a:r>
            <a:r>
              <a:rPr lang="en-US" sz="2400" spc="-20" dirty="0">
                <a:solidFill>
                  <a:srgbClr val="002060"/>
                </a:solidFill>
                <a:latin typeface="Times New Roman"/>
                <a:ea typeface="Times New Roman"/>
              </a:rPr>
              <a:t> </a:t>
            </a:r>
            <a:r>
              <a:rPr lang="en-US" sz="2400" b="1" spc="-20" dirty="0">
                <a:solidFill>
                  <a:srgbClr val="002060"/>
                </a:solidFill>
                <a:latin typeface="Times New Roman"/>
                <a:ea typeface="Times New Roman"/>
              </a:rPr>
              <a:t>(751). </a:t>
            </a:r>
            <a:r>
              <a:rPr lang="en-US" sz="2400" spc="-20" dirty="0">
                <a:solidFill>
                  <a:srgbClr val="002060"/>
                </a:solidFill>
                <a:latin typeface="Times New Roman"/>
                <a:ea typeface="Times New Roman"/>
              </a:rPr>
              <a:t>VIII </a:t>
            </a:r>
            <a:r>
              <a:rPr lang="en-US" sz="2400" spc="-20" dirty="0" err="1">
                <a:solidFill>
                  <a:srgbClr val="002060"/>
                </a:solidFill>
                <a:latin typeface="Times New Roman"/>
                <a:ea typeface="Times New Roman"/>
              </a:rPr>
              <a:t>asrning</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birinchi</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yarmida</a:t>
            </a:r>
            <a:r>
              <a:rPr lang="en-US" sz="2400" spc="-20" dirty="0">
                <a:solidFill>
                  <a:srgbClr val="002060"/>
                </a:solidFill>
                <a:latin typeface="Times New Roman"/>
                <a:ea typeface="Times New Roman"/>
              </a:rPr>
              <a:t> </a:t>
            </a:r>
            <a:r>
              <a:rPr lang="en-US" sz="2400" b="1" spc="-20" dirty="0" smtClean="0">
                <a:solidFill>
                  <a:srgbClr val="002060"/>
                </a:solidFill>
                <a:latin typeface="Times New Roman"/>
                <a:ea typeface="Times New Roman"/>
              </a:rPr>
              <a:t>Tan </a:t>
            </a:r>
            <a:r>
              <a:rPr lang="en-US" sz="2400" b="1" spc="-20" dirty="0" err="1" smtClean="0">
                <a:solidFill>
                  <a:srgbClr val="002060"/>
                </a:solidFill>
                <a:latin typeface="Times New Roman"/>
                <a:ea typeface="Times New Roman"/>
              </a:rPr>
              <a:t>imperiyasi</a:t>
            </a:r>
            <a:r>
              <a:rPr lang="en-US" sz="2400" b="1" spc="-20" dirty="0" smtClean="0">
                <a:solidFill>
                  <a:srgbClr val="002060"/>
                </a:solidFill>
                <a:latin typeface="Times New Roman"/>
                <a:ea typeface="Times New Roman"/>
              </a:rPr>
              <a:t> </a:t>
            </a:r>
            <a:r>
              <a:rPr lang="en-US" sz="2400" b="1" i="1" spc="-20" dirty="0" err="1">
                <a:solidFill>
                  <a:srgbClr val="C00000"/>
                </a:solidFill>
                <a:latin typeface="Times New Roman"/>
                <a:ea typeface="Times New Roman"/>
              </a:rPr>
              <a:t>Buyuk</a:t>
            </a:r>
            <a:r>
              <a:rPr lang="en-US" sz="2400" b="1" i="1" spc="-20" dirty="0">
                <a:solidFill>
                  <a:srgbClr val="C00000"/>
                </a:solidFill>
                <a:latin typeface="Times New Roman"/>
                <a:ea typeface="Times New Roman"/>
              </a:rPr>
              <a:t> </a:t>
            </a:r>
            <a:r>
              <a:rPr lang="en-US" sz="2400" b="1" i="1" spc="-20" dirty="0" err="1">
                <a:solidFill>
                  <a:srgbClr val="C00000"/>
                </a:solidFill>
                <a:latin typeface="Times New Roman"/>
                <a:ea typeface="Times New Roman"/>
              </a:rPr>
              <a:t>ipak</a:t>
            </a:r>
            <a:r>
              <a:rPr lang="en-US" sz="2400" b="1" i="1" spc="-20" dirty="0">
                <a:solidFill>
                  <a:srgbClr val="C00000"/>
                </a:solidFill>
                <a:latin typeface="Times New Roman"/>
                <a:ea typeface="Times New Roman"/>
              </a:rPr>
              <a:t> </a:t>
            </a:r>
            <a:r>
              <a:rPr lang="en-US" sz="2400" b="1" i="1" spc="-20" dirty="0" err="1">
                <a:solidFill>
                  <a:srgbClr val="C00000"/>
                </a:solidFill>
                <a:latin typeface="Times New Roman"/>
                <a:ea typeface="Times New Roman"/>
              </a:rPr>
              <a:t>yo‘lini</a:t>
            </a:r>
            <a:r>
              <a:rPr lang="en-US" sz="2400" b="1" i="1" spc="-20" dirty="0">
                <a:solidFill>
                  <a:srgbClr val="C00000"/>
                </a:solidFill>
                <a:latin typeface="Times New Roman"/>
                <a:ea typeface="Times New Roman"/>
              </a:rPr>
              <a:t> </a:t>
            </a:r>
            <a:r>
              <a:rPr lang="en-US" sz="2400" b="1" i="1" spc="-20" dirty="0" err="1">
                <a:solidFill>
                  <a:srgbClr val="C00000"/>
                </a:solidFill>
                <a:latin typeface="Times New Roman"/>
                <a:ea typeface="Times New Roman"/>
              </a:rPr>
              <a:t>egallash</a:t>
            </a:r>
            <a:r>
              <a:rPr lang="en-US" sz="2400" b="1" i="1" spc="-20" dirty="0">
                <a:solidFill>
                  <a:srgbClr val="C00000"/>
                </a:solidFill>
                <a:latin typeface="Times New Roman"/>
                <a:ea typeface="Times New Roman"/>
              </a:rPr>
              <a:t> </a:t>
            </a:r>
            <a:r>
              <a:rPr lang="en-US" sz="2400" b="1" i="1" spc="-20" dirty="0" err="1">
                <a:solidFill>
                  <a:srgbClr val="C00000"/>
                </a:solidFill>
                <a:latin typeface="Times New Roman"/>
                <a:ea typeface="Times New Roman"/>
              </a:rPr>
              <a:t>va</a:t>
            </a:r>
            <a:r>
              <a:rPr lang="en-US" sz="2400" b="1" i="1" spc="-20" dirty="0">
                <a:solidFill>
                  <a:srgbClr val="C00000"/>
                </a:solidFill>
                <a:latin typeface="Times New Roman"/>
                <a:ea typeface="Times New Roman"/>
              </a:rPr>
              <a:t> </a:t>
            </a:r>
            <a:r>
              <a:rPr lang="en-US" sz="2400" b="1" i="1" spc="-20" dirty="0" err="1">
                <a:solidFill>
                  <a:srgbClr val="C00000"/>
                </a:solidFill>
                <a:latin typeface="Times New Roman"/>
                <a:ea typeface="Times New Roman"/>
              </a:rPr>
              <a:t>bu</a:t>
            </a:r>
            <a:r>
              <a:rPr lang="en-US" sz="2400" b="1" i="1" spc="-20" dirty="0">
                <a:solidFill>
                  <a:srgbClr val="C00000"/>
                </a:solidFill>
                <a:latin typeface="Times New Roman"/>
                <a:ea typeface="Times New Roman"/>
              </a:rPr>
              <a:t> </a:t>
            </a:r>
            <a:r>
              <a:rPr lang="en-US" sz="2400" b="1" i="1" spc="-20" dirty="0" err="1" smtClean="0">
                <a:solidFill>
                  <a:srgbClr val="C00000"/>
                </a:solidFill>
                <a:latin typeface="Times New Roman"/>
                <a:ea typeface="Times New Roman"/>
              </a:rPr>
              <a:t>yo‘ldagi</a:t>
            </a:r>
            <a:r>
              <a:rPr lang="en-US" sz="2400" b="1" i="1" spc="-20" dirty="0" smtClean="0">
                <a:solidFill>
                  <a:srgbClr val="C00000"/>
                </a:solidFill>
                <a:latin typeface="Times New Roman"/>
                <a:ea typeface="Times New Roman"/>
              </a:rPr>
              <a:t> </a:t>
            </a:r>
            <a:r>
              <a:rPr lang="en-US" sz="2400" b="1" i="1" spc="-20" dirty="0" err="1" smtClean="0">
                <a:solidFill>
                  <a:srgbClr val="C00000"/>
                </a:solidFill>
                <a:latin typeface="Times New Roman"/>
                <a:ea typeface="Times New Roman"/>
              </a:rPr>
              <a:t>davlatlarni</a:t>
            </a:r>
            <a:r>
              <a:rPr lang="en-US" sz="2400" b="1" i="1" spc="-20" dirty="0" smtClean="0">
                <a:solidFill>
                  <a:srgbClr val="C00000"/>
                </a:solidFill>
                <a:latin typeface="Times New Roman"/>
                <a:ea typeface="Times New Roman"/>
              </a:rPr>
              <a:t> </a:t>
            </a:r>
            <a:r>
              <a:rPr lang="en-US" sz="2400" b="1" i="1" spc="-20" dirty="0" err="1">
                <a:solidFill>
                  <a:srgbClr val="C00000"/>
                </a:solidFill>
                <a:latin typeface="Times New Roman"/>
                <a:ea typeface="Times New Roman"/>
              </a:rPr>
              <a:t>o‘ziga</a:t>
            </a:r>
            <a:r>
              <a:rPr lang="en-US" sz="2400" b="1" i="1" spc="-20" dirty="0">
                <a:solidFill>
                  <a:srgbClr val="C00000"/>
                </a:solidFill>
                <a:latin typeface="Times New Roman"/>
                <a:ea typeface="Times New Roman"/>
              </a:rPr>
              <a:t> </a:t>
            </a:r>
            <a:r>
              <a:rPr lang="en-US" sz="2400" b="1" i="1" spc="-20" dirty="0" err="1">
                <a:solidFill>
                  <a:srgbClr val="C00000"/>
                </a:solidFill>
                <a:latin typeface="Times New Roman"/>
                <a:ea typeface="Times New Roman"/>
              </a:rPr>
              <a:t>bo‘ysundirish</a:t>
            </a:r>
            <a:r>
              <a:rPr lang="en-US" sz="2400" b="1" i="1" spc="-20" dirty="0">
                <a:solidFill>
                  <a:srgbClr val="C00000"/>
                </a:solidFill>
                <a:latin typeface="Times New Roman"/>
                <a:ea typeface="Times New Roman"/>
              </a:rPr>
              <a:t> </a:t>
            </a:r>
            <a:r>
              <a:rPr lang="en-US" sz="2400" b="1" i="1" spc="-20" dirty="0" err="1">
                <a:solidFill>
                  <a:srgbClr val="C00000"/>
                </a:solidFill>
                <a:latin typeface="Times New Roman"/>
                <a:ea typeface="Times New Roman"/>
              </a:rPr>
              <a:t>uchun</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bir</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necha</a:t>
            </a:r>
            <a:r>
              <a:rPr lang="en-US" sz="2400" spc="-20" dirty="0">
                <a:solidFill>
                  <a:srgbClr val="002060"/>
                </a:solidFill>
                <a:latin typeface="Times New Roman"/>
                <a:ea typeface="Times New Roman"/>
              </a:rPr>
              <a:t> </a:t>
            </a:r>
            <a:r>
              <a:rPr lang="en-US" sz="2400" spc="-20" dirty="0" err="1" smtClean="0">
                <a:solidFill>
                  <a:srgbClr val="002060"/>
                </a:solidFill>
                <a:latin typeface="Times New Roman"/>
                <a:ea typeface="Times New Roman"/>
              </a:rPr>
              <a:t>bor</a:t>
            </a:r>
            <a:r>
              <a:rPr lang="en-US" sz="2400" spc="-20" dirty="0" smtClean="0">
                <a:solidFill>
                  <a:srgbClr val="002060"/>
                </a:solidFill>
                <a:latin typeface="Times New Roman"/>
                <a:ea typeface="Times New Roman"/>
              </a:rPr>
              <a:t> </a:t>
            </a:r>
            <a:r>
              <a:rPr lang="en-US" sz="2400" spc="-20" dirty="0" err="1" smtClean="0">
                <a:solidFill>
                  <a:srgbClr val="002060"/>
                </a:solidFill>
                <a:latin typeface="Times New Roman"/>
                <a:ea typeface="Times New Roman"/>
              </a:rPr>
              <a:t>urushlar</a:t>
            </a:r>
            <a:r>
              <a:rPr lang="en-US" sz="2400" spc="-20" dirty="0" smtClean="0">
                <a:solidFill>
                  <a:srgbClr val="002060"/>
                </a:solidFill>
                <a:latin typeface="Times New Roman"/>
                <a:ea typeface="Times New Roman"/>
              </a:rPr>
              <a:t> </a:t>
            </a:r>
            <a:r>
              <a:rPr lang="en-US" sz="2400" spc="-20" dirty="0" err="1">
                <a:solidFill>
                  <a:srgbClr val="002060"/>
                </a:solidFill>
                <a:latin typeface="Times New Roman"/>
                <a:ea typeface="Times New Roman"/>
              </a:rPr>
              <a:t>qilgan</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Movarounnahrdagi</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murakkab</a:t>
            </a:r>
            <a:r>
              <a:rPr lang="en-US" sz="2400" spc="-20" dirty="0">
                <a:solidFill>
                  <a:srgbClr val="002060"/>
                </a:solidFill>
                <a:latin typeface="Times New Roman"/>
                <a:ea typeface="Times New Roman"/>
              </a:rPr>
              <a:t> </a:t>
            </a:r>
            <a:r>
              <a:rPr lang="en-US" sz="2400" spc="-20" dirty="0" err="1" smtClean="0">
                <a:solidFill>
                  <a:srgbClr val="002060"/>
                </a:solidFill>
                <a:latin typeface="Times New Roman"/>
                <a:ea typeface="Times New Roman"/>
              </a:rPr>
              <a:t>ichki</a:t>
            </a:r>
            <a:r>
              <a:rPr lang="en-US" sz="2400" spc="-20" dirty="0" smtClean="0">
                <a:solidFill>
                  <a:srgbClr val="002060"/>
                </a:solidFill>
                <a:latin typeface="Times New Roman"/>
                <a:ea typeface="Times New Roman"/>
              </a:rPr>
              <a:t> </a:t>
            </a:r>
            <a:r>
              <a:rPr lang="en-US" sz="2400" spc="-20" dirty="0" err="1" smtClean="0">
                <a:solidFill>
                  <a:srgbClr val="002060"/>
                </a:solidFill>
                <a:latin typeface="Times New Roman"/>
                <a:ea typeface="Times New Roman"/>
              </a:rPr>
              <a:t>ahvol</a:t>
            </a:r>
            <a:r>
              <a:rPr lang="en-US" sz="2400" spc="-20" dirty="0" smtClean="0">
                <a:solidFill>
                  <a:srgbClr val="002060"/>
                </a:solidFill>
                <a:latin typeface="Times New Roman"/>
                <a:ea typeface="Times New Roman"/>
              </a:rPr>
              <a:t> </a:t>
            </a:r>
            <a:r>
              <a:rPr lang="en-US" sz="2400" spc="-20" dirty="0">
                <a:solidFill>
                  <a:srgbClr val="002060"/>
                </a:solidFill>
                <a:latin typeface="Times New Roman"/>
                <a:ea typeface="Times New Roman"/>
              </a:rPr>
              <a:t>(</a:t>
            </a:r>
            <a:r>
              <a:rPr lang="en-US" sz="2400" spc="-20" dirty="0" err="1">
                <a:solidFill>
                  <a:srgbClr val="002060"/>
                </a:solidFill>
                <a:latin typeface="Times New Roman"/>
                <a:ea typeface="Times New Roman"/>
              </a:rPr>
              <a:t>arablarga</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qarshi</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xalq</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qo‘zg‘olonlari</a:t>
            </a:r>
            <a:r>
              <a:rPr lang="en-US" sz="2400" spc="-20" dirty="0">
                <a:solidFill>
                  <a:srgbClr val="002060"/>
                </a:solidFill>
                <a:latin typeface="Times New Roman"/>
                <a:ea typeface="Times New Roman"/>
              </a:rPr>
              <a:t>), </a:t>
            </a:r>
            <a:r>
              <a:rPr lang="en-US" sz="2400" b="1" spc="-20" dirty="0" err="1" smtClean="0">
                <a:solidFill>
                  <a:srgbClr val="002060"/>
                </a:solidFill>
                <a:latin typeface="Times New Roman"/>
                <a:ea typeface="Times New Roman"/>
              </a:rPr>
              <a:t>Farg‘ona</a:t>
            </a:r>
            <a:r>
              <a:rPr lang="en-US" sz="2400" b="1" spc="-20" dirty="0" smtClean="0">
                <a:solidFill>
                  <a:srgbClr val="002060"/>
                </a:solidFill>
                <a:latin typeface="Times New Roman"/>
                <a:ea typeface="Times New Roman"/>
              </a:rPr>
              <a:t> </a:t>
            </a:r>
            <a:r>
              <a:rPr lang="en-US" sz="2400" b="1" spc="-20" dirty="0" err="1" smtClean="0">
                <a:solidFill>
                  <a:srgbClr val="002060"/>
                </a:solidFill>
                <a:latin typeface="Times New Roman"/>
                <a:ea typeface="Times New Roman"/>
              </a:rPr>
              <a:t>hokimining</a:t>
            </a:r>
            <a:r>
              <a:rPr lang="en-US" sz="2400" b="1" spc="-20" dirty="0" smtClean="0">
                <a:solidFill>
                  <a:srgbClr val="002060"/>
                </a:solidFill>
                <a:latin typeface="Times New Roman"/>
                <a:ea typeface="Times New Roman"/>
              </a:rPr>
              <a:t> </a:t>
            </a:r>
            <a:r>
              <a:rPr lang="en-US" sz="2400" b="1" spc="-20" dirty="0" err="1">
                <a:solidFill>
                  <a:srgbClr val="002060"/>
                </a:solidFill>
                <a:latin typeface="Times New Roman"/>
                <a:ea typeface="Times New Roman"/>
              </a:rPr>
              <a:t>Choch</a:t>
            </a:r>
            <a:r>
              <a:rPr lang="en-US" sz="2400" b="1" spc="-20" dirty="0">
                <a:solidFill>
                  <a:srgbClr val="002060"/>
                </a:solidFill>
                <a:latin typeface="Times New Roman"/>
                <a:ea typeface="Times New Roman"/>
              </a:rPr>
              <a:t> </a:t>
            </a:r>
            <a:r>
              <a:rPr lang="en-US" sz="2400" b="1" spc="-20" dirty="0" err="1">
                <a:solidFill>
                  <a:srgbClr val="002060"/>
                </a:solidFill>
                <a:latin typeface="Times New Roman"/>
                <a:ea typeface="Times New Roman"/>
              </a:rPr>
              <a:t>hokimiga</a:t>
            </a:r>
            <a:r>
              <a:rPr lang="en-US" sz="2400" b="1" spc="-20" dirty="0">
                <a:solidFill>
                  <a:srgbClr val="002060"/>
                </a:solidFill>
                <a:latin typeface="Times New Roman"/>
                <a:ea typeface="Times New Roman"/>
              </a:rPr>
              <a:t> </a:t>
            </a:r>
            <a:r>
              <a:rPr lang="en-US" sz="2400" spc="-20" dirty="0" err="1">
                <a:solidFill>
                  <a:srgbClr val="002060"/>
                </a:solidFill>
                <a:latin typeface="Times New Roman"/>
                <a:ea typeface="Times New Roman"/>
              </a:rPr>
              <a:t>qarshi</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kurashida</a:t>
            </a:r>
            <a:r>
              <a:rPr lang="en-US" sz="2400" spc="-20" dirty="0">
                <a:solidFill>
                  <a:srgbClr val="002060"/>
                </a:solidFill>
                <a:latin typeface="Times New Roman"/>
                <a:ea typeface="Times New Roman"/>
              </a:rPr>
              <a:t> </a:t>
            </a:r>
            <a:r>
              <a:rPr lang="en-US" sz="2400" b="1" spc="-20" dirty="0" err="1" smtClean="0">
                <a:solidFill>
                  <a:srgbClr val="002060"/>
                </a:solidFill>
                <a:latin typeface="Times New Roman"/>
                <a:ea typeface="Times New Roman"/>
              </a:rPr>
              <a:t>Xitoydan</a:t>
            </a:r>
            <a:r>
              <a:rPr lang="en-US" sz="2400" spc="-20" dirty="0" smtClean="0">
                <a:solidFill>
                  <a:srgbClr val="002060"/>
                </a:solidFill>
                <a:latin typeface="Times New Roman"/>
                <a:ea typeface="Times New Roman"/>
              </a:rPr>
              <a:t> </a:t>
            </a:r>
            <a:r>
              <a:rPr lang="en-US" sz="2400" spc="-20" dirty="0" err="1" smtClean="0">
                <a:solidFill>
                  <a:srgbClr val="002060"/>
                </a:solidFill>
                <a:latin typeface="Times New Roman"/>
                <a:ea typeface="Times New Roman"/>
              </a:rPr>
              <a:t>yordam</a:t>
            </a:r>
            <a:r>
              <a:rPr lang="en-US" sz="2400" spc="-20" dirty="0" smtClean="0">
                <a:solidFill>
                  <a:srgbClr val="002060"/>
                </a:solidFill>
                <a:latin typeface="Times New Roman"/>
                <a:ea typeface="Times New Roman"/>
              </a:rPr>
              <a:t> </a:t>
            </a:r>
            <a:r>
              <a:rPr lang="en-US" sz="2400" spc="-20" dirty="0" err="1">
                <a:solidFill>
                  <a:srgbClr val="002060"/>
                </a:solidFill>
                <a:latin typeface="Times New Roman"/>
                <a:ea typeface="Times New Roman"/>
              </a:rPr>
              <a:t>so‘ragani</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bu</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yurishlarga</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bahona</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bo‘lgan</a:t>
            </a:r>
            <a:r>
              <a:rPr lang="en-US" sz="2400" spc="-20" dirty="0">
                <a:solidFill>
                  <a:srgbClr val="002060"/>
                </a:solidFill>
                <a:latin typeface="Times New Roman"/>
                <a:ea typeface="Times New Roman"/>
              </a:rPr>
              <a:t>. </a:t>
            </a:r>
            <a:r>
              <a:rPr lang="en-US" sz="2400" spc="-20" dirty="0" smtClean="0">
                <a:solidFill>
                  <a:srgbClr val="002060"/>
                </a:solidFill>
                <a:latin typeface="Times New Roman"/>
                <a:ea typeface="Times New Roman"/>
              </a:rPr>
              <a:t>Tan </a:t>
            </a:r>
            <a:r>
              <a:rPr lang="en-US" sz="2400" spc="-20" dirty="0" err="1" smtClean="0">
                <a:solidFill>
                  <a:srgbClr val="002060"/>
                </a:solidFill>
                <a:latin typeface="Times New Roman"/>
                <a:ea typeface="Times New Roman"/>
              </a:rPr>
              <a:t>davlati</a:t>
            </a:r>
            <a:r>
              <a:rPr lang="en-US" sz="2400" spc="-20" dirty="0" smtClean="0">
                <a:solidFill>
                  <a:srgbClr val="002060"/>
                </a:solidFill>
                <a:latin typeface="Times New Roman"/>
                <a:ea typeface="Times New Roman"/>
              </a:rPr>
              <a:t> </a:t>
            </a:r>
            <a:r>
              <a:rPr lang="en-US" sz="2400" b="1" spc="-20" dirty="0">
                <a:solidFill>
                  <a:srgbClr val="002060"/>
                </a:solidFill>
                <a:latin typeface="Times New Roman"/>
                <a:ea typeface="Times New Roman"/>
              </a:rPr>
              <a:t>750-yil </a:t>
            </a:r>
            <a:r>
              <a:rPr lang="en-US" sz="2400" spc="-20" dirty="0" err="1">
                <a:solidFill>
                  <a:srgbClr val="002060"/>
                </a:solidFill>
                <a:latin typeface="Times New Roman"/>
                <a:ea typeface="Times New Roman"/>
              </a:rPr>
              <a:t>millati</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koreys</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bo‘lgan</a:t>
            </a:r>
            <a:r>
              <a:rPr lang="en-US" sz="2400" spc="-20" dirty="0">
                <a:solidFill>
                  <a:srgbClr val="002060"/>
                </a:solidFill>
                <a:latin typeface="Times New Roman"/>
                <a:ea typeface="Times New Roman"/>
              </a:rPr>
              <a:t> </a:t>
            </a:r>
            <a:r>
              <a:rPr lang="en-US" sz="2400" b="1" spc="-20" dirty="0" err="1">
                <a:solidFill>
                  <a:srgbClr val="C00000"/>
                </a:solidFill>
                <a:latin typeface="Times New Roman"/>
                <a:ea typeface="Times New Roman"/>
              </a:rPr>
              <a:t>Gao</a:t>
            </a:r>
            <a:r>
              <a:rPr lang="en-US" sz="2400" b="1" spc="-20" dirty="0">
                <a:solidFill>
                  <a:srgbClr val="C00000"/>
                </a:solidFill>
                <a:latin typeface="Times New Roman"/>
                <a:ea typeface="Times New Roman"/>
              </a:rPr>
              <a:t> </a:t>
            </a:r>
            <a:r>
              <a:rPr lang="en-US" sz="2400" b="1" spc="-20" dirty="0" err="1" smtClean="0">
                <a:solidFill>
                  <a:srgbClr val="C00000"/>
                </a:solidFill>
                <a:latin typeface="Times New Roman"/>
                <a:ea typeface="Times New Roman"/>
              </a:rPr>
              <a:t>Syanchji</a:t>
            </a:r>
            <a:r>
              <a:rPr lang="en-US" sz="2400" b="1" spc="-20" dirty="0" smtClean="0">
                <a:solidFill>
                  <a:srgbClr val="C00000"/>
                </a:solidFill>
                <a:latin typeface="Times New Roman"/>
                <a:ea typeface="Times New Roman"/>
              </a:rPr>
              <a:t> (</a:t>
            </a:r>
            <a:r>
              <a:rPr lang="en-US" sz="2400" b="1" spc="-20" dirty="0" err="1" smtClean="0">
                <a:solidFill>
                  <a:srgbClr val="C00000"/>
                </a:solidFill>
                <a:latin typeface="Times New Roman"/>
                <a:ea typeface="Times New Roman"/>
              </a:rPr>
              <a:t>Gav</a:t>
            </a:r>
            <a:r>
              <a:rPr lang="en-US" sz="2400" b="1" spc="-20" dirty="0" smtClean="0">
                <a:solidFill>
                  <a:srgbClr val="C00000"/>
                </a:solidFill>
                <a:latin typeface="Times New Roman"/>
                <a:ea typeface="Times New Roman"/>
              </a:rPr>
              <a:t> </a:t>
            </a:r>
            <a:r>
              <a:rPr lang="en-US" sz="2400" b="1" spc="-20" dirty="0" err="1">
                <a:solidFill>
                  <a:srgbClr val="C00000"/>
                </a:solidFill>
                <a:latin typeface="Times New Roman"/>
                <a:ea typeface="Times New Roman"/>
              </a:rPr>
              <a:t>Shanchji</a:t>
            </a:r>
            <a:r>
              <a:rPr lang="en-US" sz="2400" b="1" spc="-20" dirty="0">
                <a:solidFill>
                  <a:srgbClr val="C00000"/>
                </a:solidFill>
                <a:latin typeface="Times New Roman"/>
                <a:ea typeface="Times New Roman"/>
              </a:rPr>
              <a:t>)</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qo‘mondonligida</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katta</a:t>
            </a:r>
            <a:r>
              <a:rPr lang="en-US" sz="2400" spc="-20" dirty="0">
                <a:solidFill>
                  <a:srgbClr val="002060"/>
                </a:solidFill>
                <a:latin typeface="Times New Roman"/>
                <a:ea typeface="Times New Roman"/>
              </a:rPr>
              <a:t> </a:t>
            </a:r>
            <a:r>
              <a:rPr lang="en-US" sz="2400" spc="-20" dirty="0" err="1" smtClean="0">
                <a:solidFill>
                  <a:srgbClr val="002060"/>
                </a:solidFill>
                <a:latin typeface="Times New Roman"/>
                <a:ea typeface="Times New Roman"/>
              </a:rPr>
              <a:t>qo‘shin</a:t>
            </a:r>
            <a:r>
              <a:rPr lang="en-US" sz="2400" spc="-20" dirty="0" smtClean="0">
                <a:solidFill>
                  <a:srgbClr val="002060"/>
                </a:solidFill>
                <a:latin typeface="Times New Roman"/>
                <a:ea typeface="Times New Roman"/>
              </a:rPr>
              <a:t> </a:t>
            </a:r>
            <a:r>
              <a:rPr lang="en-US" sz="2400" spc="-20" dirty="0" err="1" smtClean="0">
                <a:solidFill>
                  <a:srgbClr val="002060"/>
                </a:solidFill>
                <a:latin typeface="Times New Roman"/>
                <a:ea typeface="Times New Roman"/>
              </a:rPr>
              <a:t>jo‘natgan</a:t>
            </a:r>
            <a:r>
              <a:rPr lang="en-US" sz="2400" spc="-20" dirty="0">
                <a:solidFill>
                  <a:srgbClr val="002060"/>
                </a:solidFill>
                <a:latin typeface="Times New Roman"/>
                <a:ea typeface="Times New Roman"/>
              </a:rPr>
              <a:t>.  Bu  </a:t>
            </a:r>
            <a:r>
              <a:rPr lang="en-US" sz="2400" spc="-20" dirty="0" err="1">
                <a:solidFill>
                  <a:srgbClr val="002060"/>
                </a:solidFill>
                <a:latin typeface="Times New Roman"/>
                <a:ea typeface="Times New Roman"/>
              </a:rPr>
              <a:t>qo‘shin</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farg‘onaliklar</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bilan</a:t>
            </a:r>
            <a:r>
              <a:rPr lang="en-US" sz="2400" spc="-20" dirty="0">
                <a:solidFill>
                  <a:srgbClr val="002060"/>
                </a:solidFill>
                <a:latin typeface="Times New Roman"/>
                <a:ea typeface="Times New Roman"/>
              </a:rPr>
              <a:t> </a:t>
            </a:r>
            <a:r>
              <a:rPr lang="en-US" sz="2400" spc="-20" dirty="0" err="1" smtClean="0">
                <a:solidFill>
                  <a:srgbClr val="002060"/>
                </a:solidFill>
                <a:latin typeface="Times New Roman"/>
                <a:ea typeface="Times New Roman"/>
              </a:rPr>
              <a:t>ittifoqlikda</a:t>
            </a:r>
            <a:r>
              <a:rPr lang="en-US" sz="2400" spc="-20" dirty="0" smtClean="0">
                <a:solidFill>
                  <a:srgbClr val="002060"/>
                </a:solidFill>
                <a:latin typeface="Times New Roman"/>
                <a:ea typeface="Times New Roman"/>
              </a:rPr>
              <a:t> </a:t>
            </a:r>
            <a:r>
              <a:rPr lang="en-US" sz="2400" b="1" spc="-20" dirty="0" err="1" smtClean="0">
                <a:solidFill>
                  <a:srgbClr val="002060"/>
                </a:solidFill>
                <a:latin typeface="Times New Roman"/>
                <a:ea typeface="Times New Roman"/>
              </a:rPr>
              <a:t>Chochni</a:t>
            </a:r>
            <a:r>
              <a:rPr lang="en-US" sz="2400" spc="-20" dirty="0" smtClean="0">
                <a:solidFill>
                  <a:srgbClr val="002060"/>
                </a:solidFill>
                <a:latin typeface="Times New Roman"/>
                <a:ea typeface="Times New Roman"/>
              </a:rPr>
              <a:t> </a:t>
            </a:r>
            <a:r>
              <a:rPr lang="en-US" sz="2400" spc="-20" dirty="0" err="1">
                <a:solidFill>
                  <a:srgbClr val="002060"/>
                </a:solidFill>
                <a:latin typeface="Times New Roman"/>
                <a:ea typeface="Times New Roman"/>
              </a:rPr>
              <a:t>olib</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vayron</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qilgan</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katta</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o‘lja</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tuyalar</a:t>
            </a:r>
            <a:r>
              <a:rPr lang="en-US" sz="2400" spc="-20" dirty="0">
                <a:solidFill>
                  <a:srgbClr val="002060"/>
                </a:solidFill>
                <a:latin typeface="Times New Roman"/>
                <a:ea typeface="Times New Roman"/>
              </a:rPr>
              <a:t>, </a:t>
            </a:r>
            <a:r>
              <a:rPr lang="en-US" sz="2400" spc="-20" dirty="0" err="1" smtClean="0">
                <a:solidFill>
                  <a:srgbClr val="002060"/>
                </a:solidFill>
                <a:latin typeface="Times New Roman"/>
                <a:ea typeface="Times New Roman"/>
              </a:rPr>
              <a:t>otlar</a:t>
            </a:r>
            <a:r>
              <a:rPr lang="en-US" sz="2400" spc="-20" dirty="0" smtClean="0">
                <a:solidFill>
                  <a:srgbClr val="002060"/>
                </a:solidFill>
                <a:latin typeface="Times New Roman"/>
                <a:ea typeface="Times New Roman"/>
              </a:rPr>
              <a:t>, </a:t>
            </a:r>
            <a:r>
              <a:rPr lang="en-US" sz="2400" spc="-20" dirty="0" err="1" smtClean="0">
                <a:solidFill>
                  <a:srgbClr val="002060"/>
                </a:solidFill>
                <a:latin typeface="Times New Roman"/>
                <a:ea typeface="Times New Roman"/>
              </a:rPr>
              <a:t>oltin</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kumush</a:t>
            </a:r>
            <a:r>
              <a:rPr lang="en-US" sz="2400" spc="-20" dirty="0">
                <a:solidFill>
                  <a:srgbClr val="002060"/>
                </a:solidFill>
                <a:latin typeface="Times New Roman"/>
                <a:ea typeface="Times New Roman"/>
              </a:rPr>
              <a:t>)</a:t>
            </a:r>
            <a:r>
              <a:rPr lang="en-US" sz="2400" spc="-20" dirty="0" err="1">
                <a:solidFill>
                  <a:srgbClr val="002060"/>
                </a:solidFill>
                <a:latin typeface="Times New Roman"/>
                <a:ea typeface="Times New Roman"/>
              </a:rPr>
              <a:t>ni</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qo‘lga</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kiritgan</a:t>
            </a:r>
            <a:r>
              <a:rPr lang="en-US" sz="2400" spc="-20" dirty="0">
                <a:solidFill>
                  <a:srgbClr val="002060"/>
                </a:solidFill>
                <a:latin typeface="Times New Roman"/>
                <a:ea typeface="Times New Roman"/>
              </a:rPr>
              <a:t>. </a:t>
            </a:r>
            <a:r>
              <a:rPr lang="en-US" sz="2400" b="1" spc="-20" dirty="0" err="1">
                <a:solidFill>
                  <a:srgbClr val="002060"/>
                </a:solidFill>
                <a:latin typeface="Times New Roman"/>
                <a:ea typeface="Times New Roman"/>
              </a:rPr>
              <a:t>Choch</a:t>
            </a:r>
            <a:r>
              <a:rPr lang="en-US" sz="2400" b="1" spc="-20" dirty="0">
                <a:solidFill>
                  <a:srgbClr val="002060"/>
                </a:solidFill>
                <a:latin typeface="Times New Roman"/>
                <a:ea typeface="Times New Roman"/>
              </a:rPr>
              <a:t> </a:t>
            </a:r>
            <a:r>
              <a:rPr lang="en-US" sz="2400" b="1" spc="-20" dirty="0" err="1">
                <a:solidFill>
                  <a:srgbClr val="002060"/>
                </a:solidFill>
                <a:latin typeface="Times New Roman"/>
                <a:ea typeface="Times New Roman"/>
              </a:rPr>
              <a:t>hokimi</a:t>
            </a:r>
            <a:r>
              <a:rPr lang="en-US" sz="2400" spc="-20" dirty="0">
                <a:solidFill>
                  <a:srgbClr val="002060"/>
                </a:solidFill>
                <a:latin typeface="Times New Roman"/>
                <a:ea typeface="Times New Roman"/>
              </a:rPr>
              <a:t> </a:t>
            </a:r>
            <a:r>
              <a:rPr lang="en-US" sz="2400" spc="-20" dirty="0" err="1" smtClean="0">
                <a:solidFill>
                  <a:srgbClr val="002060"/>
                </a:solidFill>
                <a:latin typeface="Times New Roman"/>
                <a:ea typeface="Times New Roman"/>
              </a:rPr>
              <a:t>qatl</a:t>
            </a:r>
            <a:r>
              <a:rPr lang="en-US" sz="2400" spc="-20" dirty="0" smtClean="0">
                <a:solidFill>
                  <a:srgbClr val="002060"/>
                </a:solidFill>
                <a:latin typeface="Times New Roman"/>
                <a:ea typeface="Times New Roman"/>
              </a:rPr>
              <a:t> </a:t>
            </a:r>
            <a:r>
              <a:rPr lang="en-US" sz="2400" spc="-20" dirty="0" err="1" smtClean="0">
                <a:solidFill>
                  <a:srgbClr val="002060"/>
                </a:solidFill>
                <a:latin typeface="Times New Roman"/>
                <a:ea typeface="Times New Roman"/>
              </a:rPr>
              <a:t>qilingan</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uning</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o‘g‘li</a:t>
            </a:r>
            <a:r>
              <a:rPr lang="en-US" sz="2400" spc="-20" dirty="0">
                <a:solidFill>
                  <a:srgbClr val="002060"/>
                </a:solidFill>
                <a:latin typeface="Times New Roman"/>
                <a:ea typeface="Times New Roman"/>
              </a:rPr>
              <a:t> </a:t>
            </a:r>
            <a:r>
              <a:rPr lang="en-US" sz="2400" b="1" spc="-20" dirty="0" err="1">
                <a:solidFill>
                  <a:srgbClr val="C00000"/>
                </a:solidFill>
                <a:latin typeface="Times New Roman"/>
                <a:ea typeface="Times New Roman"/>
              </a:rPr>
              <a:t>arablardan</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yordam</a:t>
            </a:r>
            <a:r>
              <a:rPr lang="en-US" sz="2400" spc="-20" dirty="0">
                <a:solidFill>
                  <a:srgbClr val="002060"/>
                </a:solidFill>
                <a:latin typeface="Times New Roman"/>
                <a:ea typeface="Times New Roman"/>
              </a:rPr>
              <a:t> </a:t>
            </a:r>
            <a:r>
              <a:rPr lang="en-US" sz="2400" spc="-20" dirty="0" err="1">
                <a:solidFill>
                  <a:srgbClr val="002060"/>
                </a:solidFill>
                <a:latin typeface="Times New Roman"/>
                <a:ea typeface="Times New Roman"/>
              </a:rPr>
              <a:t>so‘ragan</a:t>
            </a:r>
            <a:r>
              <a:rPr lang="en-US" sz="2400" spc="-20" dirty="0" smtClean="0">
                <a:solidFill>
                  <a:srgbClr val="002060"/>
                </a:solidFill>
                <a:latin typeface="Times New Roman"/>
                <a:ea typeface="Times New Roman"/>
              </a:rPr>
              <a:t>.</a:t>
            </a:r>
            <a:endParaRPr lang="en-US" sz="2400" spc="-20" dirty="0">
              <a:solidFill>
                <a:srgbClr val="002060"/>
              </a:solidFill>
              <a:latin typeface="Times New Roman"/>
              <a:ea typeface="Times New Roman"/>
            </a:endParaRPr>
          </a:p>
        </p:txBody>
      </p:sp>
    </p:spTree>
    <p:extLst>
      <p:ext uri="{BB962C8B-B14F-4D97-AF65-F5344CB8AC3E}">
        <p14:creationId xmlns:p14="http://schemas.microsoft.com/office/powerpoint/2010/main" val="30700118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88537"/>
            <a:ext cx="8856984" cy="5710025"/>
          </a:xfrm>
          <a:prstGeom prst="rect">
            <a:avLst/>
          </a:prstGeom>
        </p:spPr>
        <p:txBody>
          <a:bodyPr wrap="square">
            <a:spAutoFit/>
          </a:bodyPr>
          <a:lstStyle/>
          <a:p>
            <a:pPr algn="just">
              <a:lnSpc>
                <a:spcPct val="115000"/>
              </a:lnSpc>
              <a:spcAft>
                <a:spcPts val="0"/>
              </a:spcAft>
            </a:pPr>
            <a:r>
              <a:rPr lang="en-US" sz="3200" b="1" spc="-20" dirty="0" smtClean="0">
                <a:solidFill>
                  <a:srgbClr val="002060"/>
                </a:solidFill>
                <a:latin typeface="Times New Roman"/>
                <a:ea typeface="Times New Roman"/>
              </a:rPr>
              <a:t>	751-yil </a:t>
            </a:r>
            <a:r>
              <a:rPr lang="en-US" sz="3200" b="1" spc="-20" dirty="0" err="1">
                <a:solidFill>
                  <a:srgbClr val="002060"/>
                </a:solidFill>
                <a:latin typeface="Times New Roman"/>
                <a:ea typeface="Times New Roman"/>
              </a:rPr>
              <a:t>iyul</a:t>
            </a:r>
            <a:r>
              <a:rPr lang="en-US" sz="3200" b="1" spc="-20" dirty="0">
                <a:solidFill>
                  <a:srgbClr val="002060"/>
                </a:solidFill>
                <a:latin typeface="Times New Roman"/>
                <a:ea typeface="Times New Roman"/>
              </a:rPr>
              <a:t> </a:t>
            </a:r>
            <a:r>
              <a:rPr lang="en-US" sz="3200" spc="-20" dirty="0" err="1">
                <a:solidFill>
                  <a:srgbClr val="002060"/>
                </a:solidFill>
                <a:latin typeface="Times New Roman"/>
                <a:ea typeface="Times New Roman"/>
              </a:rPr>
              <a:t>oyida</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arablarning</a:t>
            </a:r>
            <a:r>
              <a:rPr lang="en-US" sz="3200" spc="-20" dirty="0">
                <a:solidFill>
                  <a:srgbClr val="002060"/>
                </a:solidFill>
                <a:latin typeface="Times New Roman"/>
                <a:ea typeface="Times New Roman"/>
              </a:rPr>
              <a:t>  </a:t>
            </a:r>
            <a:r>
              <a:rPr lang="en-US" sz="3200" b="1" spc="-20" dirty="0" err="1">
                <a:solidFill>
                  <a:srgbClr val="002060"/>
                </a:solidFill>
                <a:latin typeface="Times New Roman"/>
                <a:ea typeface="Times New Roman"/>
              </a:rPr>
              <a:t>Ziyod</a:t>
            </a:r>
            <a:r>
              <a:rPr lang="en-US" sz="3200" b="1" spc="-20" dirty="0">
                <a:solidFill>
                  <a:srgbClr val="002060"/>
                </a:solidFill>
                <a:latin typeface="Times New Roman"/>
                <a:ea typeface="Times New Roman"/>
              </a:rPr>
              <a:t> </a:t>
            </a:r>
            <a:r>
              <a:rPr lang="en-US" sz="3200" b="1" spc="-20" dirty="0" err="1">
                <a:solidFill>
                  <a:srgbClr val="002060"/>
                </a:solidFill>
                <a:latin typeface="Times New Roman"/>
                <a:ea typeface="Times New Roman"/>
              </a:rPr>
              <a:t>ibn</a:t>
            </a:r>
            <a:r>
              <a:rPr lang="en-US" sz="3200" b="1" spc="-20" dirty="0">
                <a:solidFill>
                  <a:srgbClr val="002060"/>
                </a:solidFill>
                <a:latin typeface="Times New Roman"/>
                <a:ea typeface="Times New Roman"/>
              </a:rPr>
              <a:t> </a:t>
            </a:r>
            <a:r>
              <a:rPr lang="en-US" sz="3200" b="1" spc="-20" dirty="0" err="1" smtClean="0">
                <a:solidFill>
                  <a:srgbClr val="002060"/>
                </a:solidFill>
                <a:latin typeface="Times New Roman"/>
                <a:ea typeface="Times New Roman"/>
              </a:rPr>
              <a:t>Solih</a:t>
            </a:r>
            <a:r>
              <a:rPr lang="en-US" sz="3200" b="1" spc="-20" dirty="0" smtClean="0">
                <a:solidFill>
                  <a:srgbClr val="002060"/>
                </a:solidFill>
                <a:latin typeface="Times New Roman"/>
                <a:ea typeface="Times New Roman"/>
              </a:rPr>
              <a:t> </a:t>
            </a:r>
            <a:r>
              <a:rPr lang="en-US" sz="3200" spc="-20" dirty="0" err="1" smtClean="0">
                <a:solidFill>
                  <a:srgbClr val="002060"/>
                </a:solidFill>
                <a:latin typeface="Times New Roman"/>
                <a:ea typeface="Times New Roman"/>
              </a:rPr>
              <a:t>qo‘mondonligi</a:t>
            </a:r>
            <a:r>
              <a:rPr lang="en-US" sz="3200" spc="-20" dirty="0" smtClean="0">
                <a:solidFill>
                  <a:srgbClr val="002060"/>
                </a:solidFill>
                <a:latin typeface="Times New Roman"/>
                <a:ea typeface="Times New Roman"/>
              </a:rPr>
              <a:t> </a:t>
            </a:r>
            <a:r>
              <a:rPr lang="en-US" sz="3200" spc="-20" dirty="0" err="1">
                <a:solidFill>
                  <a:srgbClr val="002060"/>
                </a:solidFill>
                <a:latin typeface="Times New Roman"/>
                <a:ea typeface="Times New Roman"/>
              </a:rPr>
              <a:t>ostidagi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qo‘shini</a:t>
            </a:r>
            <a:r>
              <a:rPr lang="en-US" sz="3200" spc="-20" dirty="0">
                <a:solidFill>
                  <a:srgbClr val="002060"/>
                </a:solidFill>
                <a:latin typeface="Times New Roman"/>
                <a:ea typeface="Times New Roman"/>
              </a:rPr>
              <a:t> </a:t>
            </a:r>
            <a:r>
              <a:rPr lang="en-US" sz="3200" b="1" spc="-20" dirty="0" err="1">
                <a:solidFill>
                  <a:srgbClr val="002060"/>
                </a:solidFill>
                <a:latin typeface="Times New Roman"/>
                <a:ea typeface="Times New Roman"/>
              </a:rPr>
              <a:t>Gao</a:t>
            </a:r>
            <a:r>
              <a:rPr lang="en-US" sz="3200" b="1" spc="-20" dirty="0">
                <a:solidFill>
                  <a:srgbClr val="002060"/>
                </a:solidFill>
                <a:latin typeface="Times New Roman"/>
                <a:ea typeface="Times New Roman"/>
              </a:rPr>
              <a:t> </a:t>
            </a:r>
            <a:r>
              <a:rPr lang="en-US" sz="3200" b="1" spc="-20" dirty="0" err="1" smtClean="0">
                <a:solidFill>
                  <a:srgbClr val="002060"/>
                </a:solidFill>
                <a:latin typeface="Times New Roman"/>
                <a:ea typeface="Times New Roman"/>
              </a:rPr>
              <a:t>Syanchjining</a:t>
            </a:r>
            <a:r>
              <a:rPr lang="en-US" sz="3200" b="1" spc="-20" dirty="0" smtClean="0">
                <a:solidFill>
                  <a:srgbClr val="002060"/>
                </a:solidFill>
                <a:latin typeface="Times New Roman"/>
                <a:ea typeface="Times New Roman"/>
              </a:rPr>
              <a:t> </a:t>
            </a:r>
            <a:r>
              <a:rPr lang="en-US" sz="3200" b="1" i="1" spc="-20" dirty="0" err="1" smtClean="0">
                <a:solidFill>
                  <a:srgbClr val="C00000"/>
                </a:solidFill>
                <a:latin typeface="Times New Roman"/>
                <a:ea typeface="Times New Roman"/>
              </a:rPr>
              <a:t>xitoylar</a:t>
            </a:r>
            <a:r>
              <a:rPr lang="en-US" sz="3200" b="1" i="1" spc="-20" dirty="0">
                <a:solidFill>
                  <a:srgbClr val="C00000"/>
                </a:solidFill>
                <a:latin typeface="Times New Roman"/>
                <a:ea typeface="Times New Roman"/>
              </a:rPr>
              <a:t>, </a:t>
            </a:r>
            <a:r>
              <a:rPr lang="en-US" sz="3200" b="1" i="1" spc="-20" dirty="0" err="1">
                <a:solidFill>
                  <a:srgbClr val="C00000"/>
                </a:solidFill>
                <a:latin typeface="Times New Roman"/>
                <a:ea typeface="Times New Roman"/>
              </a:rPr>
              <a:t>farg‘onaliklar</a:t>
            </a:r>
            <a:r>
              <a:rPr lang="en-US" sz="3200" b="1" i="1" spc="-20" dirty="0">
                <a:solidFill>
                  <a:srgbClr val="C00000"/>
                </a:solidFill>
                <a:latin typeface="Times New Roman"/>
                <a:ea typeface="Times New Roman"/>
              </a:rPr>
              <a:t>, </a:t>
            </a:r>
            <a:r>
              <a:rPr lang="en-US" sz="3200" b="1" i="1" spc="-20" dirty="0" err="1">
                <a:solidFill>
                  <a:srgbClr val="C00000"/>
                </a:solidFill>
                <a:latin typeface="Times New Roman"/>
                <a:ea typeface="Times New Roman"/>
              </a:rPr>
              <a:t>qashqarliklar</a:t>
            </a:r>
            <a:r>
              <a:rPr lang="en-US" sz="3200" b="1" i="1" spc="-20" dirty="0">
                <a:solidFill>
                  <a:srgbClr val="C00000"/>
                </a:solidFill>
                <a:latin typeface="Times New Roman"/>
                <a:ea typeface="Times New Roman"/>
              </a:rPr>
              <a:t>, </a:t>
            </a:r>
            <a:r>
              <a:rPr lang="en-US" sz="3200" b="1" i="1" spc="-20" dirty="0" err="1" smtClean="0">
                <a:solidFill>
                  <a:srgbClr val="C00000"/>
                </a:solidFill>
                <a:latin typeface="Times New Roman"/>
                <a:ea typeface="Times New Roman"/>
              </a:rPr>
              <a:t>kucharliklar</a:t>
            </a:r>
            <a:r>
              <a:rPr lang="en-US" sz="3200" b="1" i="1" spc="-20" dirty="0" smtClean="0">
                <a:solidFill>
                  <a:srgbClr val="C00000"/>
                </a:solidFill>
                <a:latin typeface="Times New Roman"/>
                <a:ea typeface="Times New Roman"/>
              </a:rPr>
              <a:t> </a:t>
            </a:r>
            <a:r>
              <a:rPr lang="en-US" sz="3200" b="1" i="1" spc="-20" dirty="0" err="1" smtClean="0">
                <a:solidFill>
                  <a:srgbClr val="C00000"/>
                </a:solidFill>
                <a:latin typeface="Times New Roman"/>
                <a:ea typeface="Times New Roman"/>
              </a:rPr>
              <a:t>hamda</a:t>
            </a:r>
            <a:r>
              <a:rPr lang="en-US" sz="3200" b="1" i="1" spc="-20" dirty="0" smtClean="0">
                <a:solidFill>
                  <a:srgbClr val="C00000"/>
                </a:solidFill>
                <a:latin typeface="Times New Roman"/>
                <a:ea typeface="Times New Roman"/>
              </a:rPr>
              <a:t> </a:t>
            </a:r>
            <a:r>
              <a:rPr lang="en-US" sz="3200" b="1" i="1" spc="-20" dirty="0" err="1">
                <a:solidFill>
                  <a:srgbClr val="C00000"/>
                </a:solidFill>
                <a:latin typeface="Times New Roman"/>
                <a:ea typeface="Times New Roman"/>
              </a:rPr>
              <a:t>qarluqlardan</a:t>
            </a:r>
            <a:r>
              <a:rPr lang="en-US" sz="3200" b="1" i="1" spc="-20" dirty="0">
                <a:solidFill>
                  <a:srgbClr val="C00000"/>
                </a:solidFill>
                <a:latin typeface="Times New Roman"/>
                <a:ea typeface="Times New Roman"/>
              </a:rPr>
              <a:t> </a:t>
            </a:r>
            <a:r>
              <a:rPr lang="en-US" sz="3200" spc="-20" dirty="0" err="1">
                <a:solidFill>
                  <a:srgbClr val="002060"/>
                </a:solidFill>
                <a:latin typeface="Times New Roman"/>
                <a:ea typeface="Times New Roman"/>
              </a:rPr>
              <a:t>iborat</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yirik</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qo‘shini</a:t>
            </a:r>
            <a:r>
              <a:rPr lang="en-US" sz="3200" spc="-20" dirty="0">
                <a:solidFill>
                  <a:srgbClr val="002060"/>
                </a:solidFill>
                <a:latin typeface="Times New Roman"/>
                <a:ea typeface="Times New Roman"/>
              </a:rPr>
              <a:t> (</a:t>
            </a:r>
            <a:r>
              <a:rPr lang="en-US" sz="3200" spc="-20" dirty="0" err="1" smtClean="0">
                <a:solidFill>
                  <a:srgbClr val="002060"/>
                </a:solidFill>
                <a:latin typeface="Times New Roman"/>
                <a:ea typeface="Times New Roman"/>
              </a:rPr>
              <a:t>arab</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manbalariga</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ko‘ra</a:t>
            </a:r>
            <a:r>
              <a:rPr lang="en-US" sz="3200" spc="-20" dirty="0">
                <a:solidFill>
                  <a:srgbClr val="002060"/>
                </a:solidFill>
                <a:latin typeface="Times New Roman"/>
                <a:ea typeface="Times New Roman"/>
              </a:rPr>
              <a:t> </a:t>
            </a:r>
            <a:r>
              <a:rPr lang="en-US" sz="3200" b="1" spc="-20" dirty="0">
                <a:solidFill>
                  <a:srgbClr val="002060"/>
                </a:solidFill>
                <a:latin typeface="Times New Roman"/>
                <a:ea typeface="Times New Roman"/>
              </a:rPr>
              <a:t>70 </a:t>
            </a:r>
            <a:r>
              <a:rPr lang="en-US" sz="3200" b="1" spc="-20" dirty="0" err="1">
                <a:solidFill>
                  <a:srgbClr val="002060"/>
                </a:solidFill>
                <a:latin typeface="Times New Roman"/>
                <a:ea typeface="Times New Roman"/>
              </a:rPr>
              <a:t>ming</a:t>
            </a:r>
            <a:r>
              <a:rPr lang="en-US" sz="3200" b="1" spc="-20" dirty="0">
                <a:solidFill>
                  <a:srgbClr val="002060"/>
                </a:solidFill>
                <a:latin typeface="Times New Roman"/>
                <a:ea typeface="Times New Roman"/>
              </a:rPr>
              <a:t> </a:t>
            </a:r>
            <a:r>
              <a:rPr lang="en-US" sz="3200" b="1" spc="-20" dirty="0" err="1">
                <a:solidFill>
                  <a:srgbClr val="002060"/>
                </a:solidFill>
                <a:latin typeface="Times New Roman"/>
                <a:ea typeface="Times New Roman"/>
              </a:rPr>
              <a:t>kishi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bilan</a:t>
            </a:r>
            <a:r>
              <a:rPr lang="en-US" sz="3200" spc="-20" dirty="0">
                <a:solidFill>
                  <a:srgbClr val="002060"/>
                </a:solidFill>
                <a:latin typeface="Times New Roman"/>
                <a:ea typeface="Times New Roman"/>
              </a:rPr>
              <a:t> </a:t>
            </a:r>
            <a:r>
              <a:rPr lang="en-US" sz="3200" b="1" spc="-20" dirty="0" err="1">
                <a:solidFill>
                  <a:srgbClr val="002060"/>
                </a:solidFill>
                <a:latin typeface="Times New Roman"/>
                <a:ea typeface="Times New Roman"/>
              </a:rPr>
              <a:t>Talas</a:t>
            </a:r>
            <a:r>
              <a:rPr lang="en-US" sz="3200" b="1" spc="-20" dirty="0">
                <a:solidFill>
                  <a:srgbClr val="002060"/>
                </a:solidFill>
                <a:latin typeface="Times New Roman"/>
                <a:ea typeface="Times New Roman"/>
              </a:rPr>
              <a:t> </a:t>
            </a:r>
            <a:r>
              <a:rPr lang="en-US" sz="3200" b="1" spc="-20" dirty="0" err="1" smtClean="0">
                <a:solidFill>
                  <a:srgbClr val="002060"/>
                </a:solidFill>
                <a:latin typeface="Times New Roman"/>
                <a:ea typeface="Times New Roman"/>
              </a:rPr>
              <a:t>daryosi</a:t>
            </a:r>
            <a:r>
              <a:rPr lang="en-US" sz="3200" b="1" spc="-20" dirty="0" smtClean="0">
                <a:solidFill>
                  <a:srgbClr val="002060"/>
                </a:solidFill>
                <a:latin typeface="Times New Roman"/>
                <a:ea typeface="Times New Roman"/>
              </a:rPr>
              <a:t> </a:t>
            </a:r>
            <a:r>
              <a:rPr lang="en-US" sz="3200" spc="-20" dirty="0" err="1" smtClean="0">
                <a:solidFill>
                  <a:srgbClr val="002060"/>
                </a:solidFill>
                <a:latin typeface="Times New Roman"/>
                <a:ea typeface="Times New Roman"/>
              </a:rPr>
              <a:t>bo‘yida</a:t>
            </a:r>
            <a:r>
              <a:rPr lang="en-US" sz="3200" spc="-20" dirty="0" smtClean="0">
                <a:solidFill>
                  <a:srgbClr val="002060"/>
                </a:solidFill>
                <a:latin typeface="Times New Roman"/>
                <a:ea typeface="Times New Roman"/>
              </a:rPr>
              <a:t> </a:t>
            </a:r>
            <a:r>
              <a:rPr lang="en-US" sz="3200" spc="-20" dirty="0" err="1">
                <a:solidFill>
                  <a:srgbClr val="002060"/>
                </a:solidFill>
                <a:latin typeface="Times New Roman"/>
                <a:ea typeface="Times New Roman"/>
              </a:rPr>
              <a:t>to‘qnashgan</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Talas</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jangi</a:t>
            </a:r>
            <a:r>
              <a:rPr lang="en-US" sz="3200" spc="-20" dirty="0">
                <a:solidFill>
                  <a:srgbClr val="002060"/>
                </a:solidFill>
                <a:latin typeface="Times New Roman"/>
                <a:ea typeface="Times New Roman"/>
              </a:rPr>
              <a:t> </a:t>
            </a:r>
            <a:r>
              <a:rPr lang="en-US" sz="3200" b="1" spc="-20" dirty="0">
                <a:solidFill>
                  <a:srgbClr val="002060"/>
                </a:solidFill>
                <a:latin typeface="Times New Roman"/>
                <a:ea typeface="Times New Roman"/>
              </a:rPr>
              <a:t>5 kun </a:t>
            </a:r>
            <a:r>
              <a:rPr lang="en-US" sz="3200" spc="-20" dirty="0" err="1">
                <a:solidFill>
                  <a:srgbClr val="002060"/>
                </a:solidFill>
                <a:latin typeface="Times New Roman"/>
                <a:ea typeface="Times New Roman"/>
              </a:rPr>
              <a:t>davom</a:t>
            </a:r>
            <a:r>
              <a:rPr lang="en-US" sz="3200" spc="-20" dirty="0">
                <a:solidFill>
                  <a:srgbClr val="002060"/>
                </a:solidFill>
                <a:latin typeface="Times New Roman"/>
                <a:ea typeface="Times New Roman"/>
              </a:rPr>
              <a:t> </a:t>
            </a:r>
            <a:r>
              <a:rPr lang="en-US" sz="3200" spc="-20" dirty="0" err="1" smtClean="0">
                <a:solidFill>
                  <a:srgbClr val="002060"/>
                </a:solidFill>
                <a:latin typeface="Times New Roman"/>
                <a:ea typeface="Times New Roman"/>
              </a:rPr>
              <a:t>etgan</a:t>
            </a:r>
            <a:r>
              <a:rPr lang="en-US" sz="3200" spc="-20" dirty="0" smtClean="0">
                <a:solidFill>
                  <a:srgbClr val="002060"/>
                </a:solidFill>
                <a:latin typeface="Times New Roman"/>
                <a:ea typeface="Times New Roman"/>
              </a:rPr>
              <a:t>. </a:t>
            </a:r>
            <a:r>
              <a:rPr lang="en-US" sz="3200" spc="-20" dirty="0" err="1" smtClean="0">
                <a:solidFill>
                  <a:srgbClr val="002060"/>
                </a:solidFill>
                <a:latin typeface="Times New Roman"/>
                <a:ea typeface="Times New Roman"/>
              </a:rPr>
              <a:t>To‘qnashuv</a:t>
            </a:r>
            <a:r>
              <a:rPr lang="en-US" sz="3200" spc="-20" dirty="0" smtClean="0">
                <a:solidFill>
                  <a:srgbClr val="002060"/>
                </a:solidFill>
                <a:latin typeface="Times New Roman"/>
                <a:ea typeface="Times New Roman"/>
              </a:rPr>
              <a:t> </a:t>
            </a:r>
            <a:r>
              <a:rPr lang="en-US" sz="3200" spc="-20" dirty="0" err="1">
                <a:solidFill>
                  <a:srgbClr val="002060"/>
                </a:solidFill>
                <a:latin typeface="Times New Roman"/>
                <a:ea typeface="Times New Roman"/>
              </a:rPr>
              <a:t>jarayonida</a:t>
            </a:r>
            <a:r>
              <a:rPr lang="en-US" sz="3200" spc="-20" dirty="0">
                <a:solidFill>
                  <a:srgbClr val="002060"/>
                </a:solidFill>
                <a:latin typeface="Times New Roman"/>
                <a:ea typeface="Times New Roman"/>
              </a:rPr>
              <a:t> Tan </a:t>
            </a:r>
            <a:r>
              <a:rPr lang="en-US" sz="3200" spc="-20" dirty="0" err="1">
                <a:solidFill>
                  <a:srgbClr val="002060"/>
                </a:solidFill>
                <a:latin typeface="Times New Roman"/>
                <a:ea typeface="Times New Roman"/>
              </a:rPr>
              <a:t>armiyasi</a:t>
            </a:r>
            <a:r>
              <a:rPr lang="en-US" sz="3200" spc="-20" dirty="0">
                <a:solidFill>
                  <a:srgbClr val="002060"/>
                </a:solidFill>
                <a:latin typeface="Times New Roman"/>
                <a:ea typeface="Times New Roman"/>
              </a:rPr>
              <a:t> </a:t>
            </a:r>
            <a:r>
              <a:rPr lang="en-US" sz="3200" spc="-20" dirty="0" err="1" smtClean="0">
                <a:solidFill>
                  <a:srgbClr val="002060"/>
                </a:solidFill>
                <a:latin typeface="Times New Roman"/>
                <a:ea typeface="Times New Roman"/>
              </a:rPr>
              <a:t>tarkibidagi</a:t>
            </a:r>
            <a:r>
              <a:rPr lang="en-US" sz="3200" spc="-20" dirty="0" smtClean="0">
                <a:solidFill>
                  <a:srgbClr val="002060"/>
                </a:solidFill>
                <a:latin typeface="Times New Roman"/>
                <a:ea typeface="Times New Roman"/>
              </a:rPr>
              <a:t> </a:t>
            </a:r>
            <a:r>
              <a:rPr lang="en-US" sz="3200" b="1" spc="-20" dirty="0" err="1" smtClean="0">
                <a:solidFill>
                  <a:srgbClr val="002060"/>
                </a:solidFill>
                <a:latin typeface="Times New Roman"/>
                <a:ea typeface="Times New Roman"/>
              </a:rPr>
              <a:t>qarluqlar</a:t>
            </a:r>
            <a:r>
              <a:rPr lang="en-US" sz="3200" spc="-20" dirty="0" smtClean="0">
                <a:solidFill>
                  <a:srgbClr val="002060"/>
                </a:solidFill>
                <a:latin typeface="Times New Roman"/>
                <a:ea typeface="Times New Roman"/>
              </a:rPr>
              <a:t> </a:t>
            </a:r>
            <a:r>
              <a:rPr lang="en-US" sz="3200" spc="-20" dirty="0" err="1">
                <a:solidFill>
                  <a:srgbClr val="002060"/>
                </a:solidFill>
                <a:latin typeface="Times New Roman"/>
                <a:ea typeface="Times New Roman"/>
              </a:rPr>
              <a:t>arablarga</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qarshi</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kurashdan</a:t>
            </a:r>
            <a:r>
              <a:rPr lang="en-US" sz="3200" spc="-20" dirty="0">
                <a:solidFill>
                  <a:srgbClr val="002060"/>
                </a:solidFill>
                <a:latin typeface="Times New Roman"/>
                <a:ea typeface="Times New Roman"/>
              </a:rPr>
              <a:t> bosh </a:t>
            </a:r>
            <a:r>
              <a:rPr lang="en-US" sz="3200" spc="-20" dirty="0" err="1">
                <a:solidFill>
                  <a:srgbClr val="002060"/>
                </a:solidFill>
                <a:latin typeface="Times New Roman"/>
                <a:ea typeface="Times New Roman"/>
              </a:rPr>
              <a:t>tortgan</a:t>
            </a:r>
            <a:r>
              <a:rPr lang="en-US" sz="3200" spc="-20" dirty="0">
                <a:solidFill>
                  <a:srgbClr val="002060"/>
                </a:solidFill>
                <a:latin typeface="Times New Roman"/>
                <a:ea typeface="Times New Roman"/>
              </a:rPr>
              <a:t> </a:t>
            </a:r>
            <a:r>
              <a:rPr lang="en-US" sz="3200" spc="-20" dirty="0" err="1" smtClean="0">
                <a:solidFill>
                  <a:srgbClr val="002060"/>
                </a:solidFill>
                <a:latin typeface="Times New Roman"/>
                <a:ea typeface="Times New Roman"/>
              </a:rPr>
              <a:t>va</a:t>
            </a:r>
            <a:r>
              <a:rPr lang="en-US" sz="3200" spc="-20" dirty="0" smtClean="0">
                <a:solidFill>
                  <a:srgbClr val="002060"/>
                </a:solidFill>
                <a:latin typeface="Times New Roman"/>
                <a:ea typeface="Times New Roman"/>
              </a:rPr>
              <a:t> </a:t>
            </a:r>
            <a:r>
              <a:rPr lang="en-US" sz="3200" b="1" spc="-20" dirty="0" err="1" smtClean="0">
                <a:solidFill>
                  <a:srgbClr val="002060"/>
                </a:solidFill>
                <a:latin typeface="Times New Roman"/>
                <a:ea typeface="Times New Roman"/>
              </a:rPr>
              <a:t>xitoyliklarning</a:t>
            </a:r>
            <a:r>
              <a:rPr lang="en-US" sz="3200" b="1" spc="-20" dirty="0" smtClean="0">
                <a:solidFill>
                  <a:srgbClr val="002060"/>
                </a:solidFill>
                <a:latin typeface="Times New Roman"/>
                <a:ea typeface="Times New Roman"/>
              </a:rPr>
              <a:t>  </a:t>
            </a:r>
            <a:r>
              <a:rPr lang="en-US" sz="3200" b="1" spc="-20" dirty="0" err="1">
                <a:solidFill>
                  <a:srgbClr val="002060"/>
                </a:solidFill>
                <a:latin typeface="Times New Roman"/>
                <a:ea typeface="Times New Roman"/>
              </a:rPr>
              <a:t>ar’ergardiga</a:t>
            </a:r>
            <a:r>
              <a:rPr lang="en-US" sz="3200" b="1" spc="-20" dirty="0">
                <a:solidFill>
                  <a:srgbClr val="002060"/>
                </a:solidFill>
                <a:latin typeface="Times New Roman"/>
                <a:ea typeface="Times New Roman"/>
              </a:rPr>
              <a:t> </a:t>
            </a:r>
            <a:r>
              <a:rPr lang="en-US" sz="3200" spc="-20" dirty="0" err="1">
                <a:solidFill>
                  <a:srgbClr val="002060"/>
                </a:solidFill>
                <a:latin typeface="Times New Roman"/>
                <a:ea typeface="Times New Roman"/>
              </a:rPr>
              <a:t>zarba</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berganlar</a:t>
            </a:r>
            <a:r>
              <a:rPr lang="en-US" sz="3200" spc="-20" dirty="0">
                <a:solidFill>
                  <a:srgbClr val="002060"/>
                </a:solidFill>
                <a:latin typeface="Times New Roman"/>
                <a:ea typeface="Times New Roman"/>
              </a:rPr>
              <a:t>. </a:t>
            </a:r>
            <a:r>
              <a:rPr lang="en-US" sz="3200" spc="-20" dirty="0" err="1" smtClean="0">
                <a:solidFill>
                  <a:srgbClr val="002060"/>
                </a:solidFill>
                <a:latin typeface="Times New Roman"/>
                <a:ea typeface="Times New Roman"/>
              </a:rPr>
              <a:t>Xitoy</a:t>
            </a:r>
            <a:r>
              <a:rPr lang="en-US" sz="3200" spc="-20" dirty="0" smtClean="0">
                <a:solidFill>
                  <a:srgbClr val="002060"/>
                </a:solidFill>
                <a:latin typeface="Times New Roman"/>
                <a:ea typeface="Times New Roman"/>
              </a:rPr>
              <a:t> </a:t>
            </a:r>
            <a:r>
              <a:rPr lang="en-US" sz="3200" spc="-20" dirty="0" err="1" smtClean="0">
                <a:solidFill>
                  <a:srgbClr val="002060"/>
                </a:solidFill>
                <a:latin typeface="Times New Roman"/>
                <a:ea typeface="Times New Roman"/>
              </a:rPr>
              <a:t>qo‘shini</a:t>
            </a:r>
            <a:r>
              <a:rPr lang="en-US" sz="3200" spc="-20" dirty="0" smtClean="0">
                <a:solidFill>
                  <a:srgbClr val="002060"/>
                </a:solidFill>
                <a:latin typeface="Times New Roman"/>
                <a:ea typeface="Times New Roman"/>
              </a:rPr>
              <a:t> </a:t>
            </a:r>
            <a:r>
              <a:rPr lang="en-US" sz="3200" spc="-20" dirty="0" err="1">
                <a:solidFill>
                  <a:srgbClr val="002060"/>
                </a:solidFill>
                <a:latin typeface="Times New Roman"/>
                <a:ea typeface="Times New Roman"/>
              </a:rPr>
              <a:t>butunlay</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yakson</a:t>
            </a:r>
            <a:r>
              <a:rPr lang="en-US" sz="3200" spc="-20" dirty="0">
                <a:solidFill>
                  <a:srgbClr val="002060"/>
                </a:solidFill>
                <a:latin typeface="Times New Roman"/>
                <a:ea typeface="Times New Roman"/>
              </a:rPr>
              <a:t> </a:t>
            </a:r>
            <a:r>
              <a:rPr lang="en-US" sz="3200" spc="-20" dirty="0" err="1">
                <a:solidFill>
                  <a:srgbClr val="002060"/>
                </a:solidFill>
                <a:latin typeface="Times New Roman"/>
                <a:ea typeface="Times New Roman"/>
              </a:rPr>
              <a:t>qilingan</a:t>
            </a:r>
            <a:r>
              <a:rPr lang="en-US" sz="3200" spc="-20" dirty="0">
                <a:solidFill>
                  <a:srgbClr val="002060"/>
                </a:solidFill>
                <a:latin typeface="Times New Roman"/>
                <a:ea typeface="Times New Roman"/>
              </a:rPr>
              <a:t>.  </a:t>
            </a:r>
          </a:p>
        </p:txBody>
      </p:sp>
    </p:spTree>
    <p:extLst>
      <p:ext uri="{BB962C8B-B14F-4D97-AF65-F5344CB8AC3E}">
        <p14:creationId xmlns:p14="http://schemas.microsoft.com/office/powerpoint/2010/main" val="2776794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88537"/>
            <a:ext cx="8856984" cy="6989862"/>
          </a:xfrm>
          <a:prstGeom prst="rect">
            <a:avLst/>
          </a:prstGeom>
        </p:spPr>
        <p:txBody>
          <a:bodyPr wrap="square">
            <a:spAutoFit/>
          </a:bodyPr>
          <a:lstStyle/>
          <a:p>
            <a:pPr algn="just">
              <a:lnSpc>
                <a:spcPct val="115000"/>
              </a:lnSpc>
              <a:spcAft>
                <a:spcPts val="0"/>
              </a:spcAft>
            </a:pPr>
            <a:r>
              <a:rPr lang="en-US" sz="2700" b="1" spc="-20" dirty="0" err="1" smtClean="0">
                <a:solidFill>
                  <a:srgbClr val="002060"/>
                </a:solidFill>
                <a:latin typeface="Times New Roman"/>
                <a:ea typeface="Times New Roman"/>
              </a:rPr>
              <a:t>Gao</a:t>
            </a:r>
            <a:r>
              <a:rPr lang="en-US" sz="2700" b="1" spc="-20" dirty="0" smtClean="0">
                <a:solidFill>
                  <a:srgbClr val="002060"/>
                </a:solidFill>
                <a:latin typeface="Times New Roman"/>
                <a:ea typeface="Times New Roman"/>
              </a:rPr>
              <a:t> </a:t>
            </a:r>
            <a:r>
              <a:rPr lang="en-US" sz="2700" b="1" spc="-20" dirty="0" err="1" smtClean="0">
                <a:solidFill>
                  <a:srgbClr val="002060"/>
                </a:solidFill>
                <a:latin typeface="Times New Roman"/>
                <a:ea typeface="Times New Roman"/>
              </a:rPr>
              <a:t>Syanchji</a:t>
            </a:r>
            <a:r>
              <a:rPr lang="en-US" sz="2700" b="1"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yordamchilari</a:t>
            </a:r>
            <a:r>
              <a:rPr lang="en-US" sz="2700" spc="-20" dirty="0" smtClean="0">
                <a:solidFill>
                  <a:srgbClr val="002060"/>
                </a:solidFill>
                <a:latin typeface="Times New Roman"/>
                <a:ea typeface="Times New Roman"/>
              </a:rPr>
              <a:t> </a:t>
            </a:r>
            <a:r>
              <a:rPr lang="en-US" sz="2700" b="1" spc="-20" dirty="0">
                <a:solidFill>
                  <a:srgbClr val="C00000"/>
                </a:solidFill>
                <a:latin typeface="Times New Roman"/>
                <a:ea typeface="Times New Roman"/>
              </a:rPr>
              <a:t>Li </a:t>
            </a:r>
            <a:r>
              <a:rPr lang="en-US" sz="2700" b="1" spc="-20" dirty="0" err="1">
                <a:solidFill>
                  <a:srgbClr val="C00000"/>
                </a:solidFill>
                <a:latin typeface="Times New Roman"/>
                <a:ea typeface="Times New Roman"/>
              </a:rPr>
              <a:t>Siye</a:t>
            </a:r>
            <a:r>
              <a:rPr lang="en-US" sz="2700" b="1" spc="-20" dirty="0">
                <a:solidFill>
                  <a:srgbClr val="C00000"/>
                </a:solidFill>
                <a:latin typeface="Times New Roman"/>
                <a:ea typeface="Times New Roman"/>
              </a:rPr>
              <a:t> </a:t>
            </a:r>
            <a:r>
              <a:rPr lang="en-US" sz="2700" b="1" spc="-20" dirty="0" err="1">
                <a:solidFill>
                  <a:srgbClr val="C00000"/>
                </a:solidFill>
                <a:latin typeface="Times New Roman"/>
                <a:ea typeface="Times New Roman"/>
              </a:rPr>
              <a:t>va</a:t>
            </a:r>
            <a:r>
              <a:rPr lang="en-US" sz="2700" b="1" spc="-20" dirty="0">
                <a:solidFill>
                  <a:srgbClr val="C00000"/>
                </a:solidFill>
                <a:latin typeface="Times New Roman"/>
                <a:ea typeface="Times New Roman"/>
              </a:rPr>
              <a:t> </a:t>
            </a:r>
            <a:r>
              <a:rPr lang="en-US" sz="2700" b="1" spc="-20" dirty="0" err="1">
                <a:solidFill>
                  <a:srgbClr val="C00000"/>
                </a:solidFill>
                <a:latin typeface="Times New Roman"/>
                <a:ea typeface="Times New Roman"/>
              </a:rPr>
              <a:t>Duan</a:t>
            </a:r>
            <a:r>
              <a:rPr lang="en-US" sz="2700" b="1" spc="-20" dirty="0">
                <a:solidFill>
                  <a:srgbClr val="C00000"/>
                </a:solidFill>
                <a:latin typeface="Times New Roman"/>
                <a:ea typeface="Times New Roman"/>
              </a:rPr>
              <a:t> </a:t>
            </a:r>
            <a:r>
              <a:rPr lang="en-US" sz="2700" b="1" spc="-20" dirty="0" err="1">
                <a:solidFill>
                  <a:srgbClr val="C00000"/>
                </a:solidFill>
                <a:latin typeface="Times New Roman"/>
                <a:ea typeface="Times New Roman"/>
              </a:rPr>
              <a:t>Shoushilar</a:t>
            </a:r>
            <a:r>
              <a:rPr lang="en-US" sz="2700" b="1" spc="-20" dirty="0">
                <a:solidFill>
                  <a:srgbClr val="C00000"/>
                </a:solidFill>
                <a:latin typeface="Times New Roman"/>
                <a:ea typeface="Times New Roman"/>
              </a:rPr>
              <a:t> </a:t>
            </a:r>
            <a:r>
              <a:rPr lang="en-US" sz="2700" spc="-20" dirty="0" err="1">
                <a:solidFill>
                  <a:srgbClr val="002060"/>
                </a:solidFill>
                <a:latin typeface="Times New Roman"/>
                <a:ea typeface="Times New Roman"/>
              </a:rPr>
              <a:t>bilan</a:t>
            </a:r>
            <a:r>
              <a:rPr lang="en-US" sz="2700"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birga</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zo‘rg‘a</a:t>
            </a:r>
            <a:r>
              <a:rPr lang="en-US" sz="2700" spc="-20" dirty="0" smtClean="0">
                <a:solidFill>
                  <a:srgbClr val="002060"/>
                </a:solidFill>
                <a:latin typeface="Times New Roman"/>
                <a:ea typeface="Times New Roman"/>
              </a:rPr>
              <a:t> </a:t>
            </a:r>
            <a:r>
              <a:rPr lang="en-US" sz="2700" spc="-20" dirty="0" err="1">
                <a:solidFill>
                  <a:srgbClr val="002060"/>
                </a:solidFill>
                <a:latin typeface="Times New Roman"/>
                <a:ea typeface="Times New Roman"/>
              </a:rPr>
              <a:t>qochib</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qutilgan</a:t>
            </a:r>
            <a:r>
              <a:rPr lang="en-US" sz="2700" spc="-20" dirty="0">
                <a:solidFill>
                  <a:srgbClr val="002060"/>
                </a:solidFill>
                <a:latin typeface="Times New Roman"/>
                <a:ea typeface="Times New Roman"/>
              </a:rPr>
              <a:t>. </a:t>
            </a:r>
            <a:r>
              <a:rPr lang="en-US" sz="2700" b="1" spc="-20" dirty="0" err="1">
                <a:solidFill>
                  <a:srgbClr val="002060"/>
                </a:solidFill>
                <a:latin typeface="Times New Roman"/>
                <a:ea typeface="Times New Roman"/>
              </a:rPr>
              <a:t>Ibn</a:t>
            </a:r>
            <a:r>
              <a:rPr lang="en-US" sz="2700" b="1" spc="-20" dirty="0">
                <a:solidFill>
                  <a:srgbClr val="002060"/>
                </a:solidFill>
                <a:latin typeface="Times New Roman"/>
                <a:ea typeface="Times New Roman"/>
              </a:rPr>
              <a:t> al-</a:t>
            </a:r>
            <a:r>
              <a:rPr lang="en-US" sz="2700" b="1" spc="-20" dirty="0" err="1">
                <a:solidFill>
                  <a:srgbClr val="002060"/>
                </a:solidFill>
                <a:latin typeface="Times New Roman"/>
                <a:ea typeface="Times New Roman"/>
              </a:rPr>
              <a:t>Asirning</a:t>
            </a:r>
            <a:r>
              <a:rPr lang="en-US" sz="2700" b="1"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yozishicha</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xitoyliklardan</a:t>
            </a:r>
            <a:r>
              <a:rPr lang="en-US" sz="2700" spc="-20" dirty="0" smtClean="0">
                <a:solidFill>
                  <a:srgbClr val="002060"/>
                </a:solidFill>
                <a:latin typeface="Times New Roman"/>
                <a:ea typeface="Times New Roman"/>
              </a:rPr>
              <a:t> </a:t>
            </a:r>
            <a:r>
              <a:rPr lang="en-US" sz="2700" b="1" spc="-20" dirty="0">
                <a:solidFill>
                  <a:srgbClr val="002060"/>
                </a:solidFill>
                <a:latin typeface="Times New Roman"/>
                <a:ea typeface="Times New Roman"/>
              </a:rPr>
              <a:t>50 </a:t>
            </a:r>
            <a:r>
              <a:rPr lang="en-US" sz="2700" b="1" spc="-20" dirty="0" err="1">
                <a:solidFill>
                  <a:srgbClr val="002060"/>
                </a:solidFill>
                <a:latin typeface="Times New Roman"/>
                <a:ea typeface="Times New Roman"/>
              </a:rPr>
              <a:t>ming</a:t>
            </a:r>
            <a:r>
              <a:rPr lang="en-US" sz="2700" b="1" spc="-20" dirty="0">
                <a:solidFill>
                  <a:srgbClr val="002060"/>
                </a:solidFill>
                <a:latin typeface="Times New Roman"/>
                <a:ea typeface="Times New Roman"/>
              </a:rPr>
              <a:t> </a:t>
            </a:r>
            <a:r>
              <a:rPr lang="en-US" sz="2700" spc="-20" dirty="0" err="1">
                <a:solidFill>
                  <a:srgbClr val="002060"/>
                </a:solidFill>
                <a:latin typeface="Times New Roman"/>
                <a:ea typeface="Times New Roman"/>
              </a:rPr>
              <a:t>kishi</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o‘ldirilib</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taxminan</a:t>
            </a:r>
            <a:r>
              <a:rPr lang="en-US" sz="2700" spc="-20" dirty="0">
                <a:solidFill>
                  <a:srgbClr val="002060"/>
                </a:solidFill>
                <a:latin typeface="Times New Roman"/>
                <a:ea typeface="Times New Roman"/>
              </a:rPr>
              <a:t> </a:t>
            </a:r>
            <a:r>
              <a:rPr lang="en-US" sz="2700" b="1" spc="-20" dirty="0">
                <a:solidFill>
                  <a:srgbClr val="002060"/>
                </a:solidFill>
                <a:latin typeface="Times New Roman"/>
                <a:ea typeface="Times New Roman"/>
              </a:rPr>
              <a:t>20 </a:t>
            </a:r>
            <a:r>
              <a:rPr lang="en-US" sz="2700" b="1" spc="-20" dirty="0" err="1" smtClean="0">
                <a:solidFill>
                  <a:srgbClr val="002060"/>
                </a:solidFill>
                <a:latin typeface="Times New Roman"/>
                <a:ea typeface="Times New Roman"/>
              </a:rPr>
              <a:t>ming</a:t>
            </a:r>
            <a:r>
              <a:rPr lang="en-US" sz="2700" b="1"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kishi</a:t>
            </a:r>
            <a:r>
              <a:rPr lang="en-US" sz="2700" spc="-20" dirty="0" smtClean="0">
                <a:solidFill>
                  <a:srgbClr val="002060"/>
                </a:solidFill>
                <a:latin typeface="Times New Roman"/>
                <a:ea typeface="Times New Roman"/>
              </a:rPr>
              <a:t> </a:t>
            </a:r>
            <a:r>
              <a:rPr lang="en-US" sz="2700" spc="-20" dirty="0" err="1">
                <a:solidFill>
                  <a:srgbClr val="002060"/>
                </a:solidFill>
                <a:latin typeface="Times New Roman"/>
                <a:ea typeface="Times New Roman"/>
              </a:rPr>
              <a:t>asir</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olingan</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Asirga</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tushgan</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Xitoy</a:t>
            </a:r>
            <a:r>
              <a:rPr lang="en-US" sz="2700"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jangchilari</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orasidan</a:t>
            </a:r>
            <a:r>
              <a:rPr lang="en-US" sz="2700" spc="-20" dirty="0" smtClean="0">
                <a:solidFill>
                  <a:srgbClr val="002060"/>
                </a:solidFill>
                <a:latin typeface="Times New Roman"/>
                <a:ea typeface="Times New Roman"/>
              </a:rPr>
              <a:t> </a:t>
            </a:r>
            <a:r>
              <a:rPr lang="en-US" sz="2700" spc="-20" dirty="0" err="1">
                <a:solidFill>
                  <a:srgbClr val="002060"/>
                </a:solidFill>
                <a:latin typeface="Times New Roman"/>
                <a:ea typeface="Times New Roman"/>
              </a:rPr>
              <a:t>tanlab</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olingan</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hunarmandlar</a:t>
            </a:r>
            <a:r>
              <a:rPr lang="en-US" sz="2700" spc="-20" dirty="0">
                <a:solidFill>
                  <a:srgbClr val="002060"/>
                </a:solidFill>
                <a:latin typeface="Times New Roman"/>
                <a:ea typeface="Times New Roman"/>
              </a:rPr>
              <a:t> </a:t>
            </a:r>
            <a:r>
              <a:rPr lang="en-US" sz="2700" b="1" spc="-20" dirty="0" err="1" smtClean="0">
                <a:solidFill>
                  <a:srgbClr val="002060"/>
                </a:solidFill>
                <a:latin typeface="Times New Roman"/>
                <a:ea typeface="Times New Roman"/>
              </a:rPr>
              <a:t>Samarqandga</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keltirilgan</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Ular</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Samarqandda</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qog‘oz</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ishlab</a:t>
            </a:r>
            <a:r>
              <a:rPr lang="en-US" sz="2700"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chiqarish</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sanoatini</a:t>
            </a:r>
            <a:r>
              <a:rPr lang="en-US" sz="2700" spc="-20" dirty="0" smtClean="0">
                <a:solidFill>
                  <a:srgbClr val="002060"/>
                </a:solidFill>
                <a:latin typeface="Times New Roman"/>
                <a:ea typeface="Times New Roman"/>
              </a:rPr>
              <a:t> </a:t>
            </a:r>
            <a:r>
              <a:rPr lang="en-US" sz="2700" spc="-20" dirty="0" err="1">
                <a:solidFill>
                  <a:srgbClr val="002060"/>
                </a:solidFill>
                <a:latin typeface="Times New Roman"/>
                <a:ea typeface="Times New Roman"/>
              </a:rPr>
              <a:t>yanada</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rivojlanishiga</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munosib</a:t>
            </a:r>
            <a:r>
              <a:rPr lang="en-US" sz="2700"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hissa</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qo‘shganlar</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Xitoylik</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hunarmandlar</a:t>
            </a:r>
            <a:r>
              <a:rPr lang="en-US" sz="2700"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hatto</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Mesopotamiya</a:t>
            </a:r>
            <a:r>
              <a:rPr lang="en-US" sz="2700" spc="-20" dirty="0" smtClean="0">
                <a:solidFill>
                  <a:srgbClr val="002060"/>
                </a:solidFill>
                <a:latin typeface="Times New Roman"/>
                <a:ea typeface="Times New Roman"/>
              </a:rPr>
              <a:t> </a:t>
            </a:r>
            <a:r>
              <a:rPr lang="en-US" sz="2700" spc="-20" dirty="0" err="1">
                <a:solidFill>
                  <a:srgbClr val="002060"/>
                </a:solidFill>
                <a:latin typeface="Times New Roman"/>
                <a:ea typeface="Times New Roman"/>
              </a:rPr>
              <a:t>shaharlariga</a:t>
            </a:r>
            <a:r>
              <a:rPr lang="en-US" sz="2700" spc="-20" dirty="0">
                <a:solidFill>
                  <a:srgbClr val="002060"/>
                </a:solidFill>
                <a:latin typeface="Times New Roman"/>
                <a:ea typeface="Times New Roman"/>
              </a:rPr>
              <a:t> ham </a:t>
            </a:r>
            <a:r>
              <a:rPr lang="en-US" sz="2700" spc="-20" dirty="0" err="1">
                <a:solidFill>
                  <a:srgbClr val="002060"/>
                </a:solidFill>
                <a:latin typeface="Times New Roman"/>
                <a:ea typeface="Times New Roman"/>
              </a:rPr>
              <a:t>keltirilgan</a:t>
            </a:r>
            <a:r>
              <a:rPr lang="en-US" sz="2700"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Talas</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jangi</a:t>
            </a:r>
            <a:r>
              <a:rPr lang="en-US" sz="2700" spc="-20" dirty="0" smtClean="0">
                <a:solidFill>
                  <a:srgbClr val="002060"/>
                </a:solidFill>
                <a:latin typeface="Times New Roman"/>
                <a:ea typeface="Times New Roman"/>
              </a:rPr>
              <a:t> </a:t>
            </a:r>
            <a:r>
              <a:rPr lang="en-US" sz="2700" spc="-20" dirty="0" err="1">
                <a:solidFill>
                  <a:srgbClr val="002060"/>
                </a:solidFill>
                <a:latin typeface="Times New Roman"/>
                <a:ea typeface="Times New Roman"/>
              </a:rPr>
              <a:t>O‘rta</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Osiyo</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xalqlari</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tarixida</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o‘ta</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muhim</a:t>
            </a:r>
            <a:r>
              <a:rPr lang="en-US" sz="2700"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rol</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o‘ynaydi</a:t>
            </a:r>
            <a:r>
              <a:rPr lang="en-US" sz="2700" spc="-20" dirty="0">
                <a:solidFill>
                  <a:srgbClr val="002060"/>
                </a:solidFill>
                <a:latin typeface="Times New Roman"/>
                <a:ea typeface="Times New Roman"/>
              </a:rPr>
              <a:t>. U Tan </a:t>
            </a:r>
            <a:r>
              <a:rPr lang="en-US" sz="2700" spc="-20" dirty="0" err="1">
                <a:solidFill>
                  <a:srgbClr val="002060"/>
                </a:solidFill>
                <a:latin typeface="Times New Roman"/>
                <a:ea typeface="Times New Roman"/>
              </a:rPr>
              <a:t>imperiyasining</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O‘rta</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Osiyo</a:t>
            </a:r>
            <a:r>
              <a:rPr lang="en-US" sz="2700"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hududini</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egallash</a:t>
            </a:r>
            <a:r>
              <a:rPr lang="en-US" sz="2700" spc="-20" dirty="0" smtClean="0">
                <a:solidFill>
                  <a:srgbClr val="002060"/>
                </a:solidFill>
                <a:latin typeface="Times New Roman"/>
                <a:ea typeface="Times New Roman"/>
              </a:rPr>
              <a:t> </a:t>
            </a:r>
            <a:r>
              <a:rPr lang="en-US" sz="2700" spc="-20" dirty="0" err="1">
                <a:solidFill>
                  <a:srgbClr val="002060"/>
                </a:solidFill>
                <a:latin typeface="Times New Roman"/>
                <a:ea typeface="Times New Roman"/>
              </a:rPr>
              <a:t>yo‘lidagi</a:t>
            </a:r>
            <a:r>
              <a:rPr lang="en-US" sz="2700" spc="-20" dirty="0">
                <a:solidFill>
                  <a:srgbClr val="002060"/>
                </a:solidFill>
                <a:latin typeface="Times New Roman"/>
                <a:ea typeface="Times New Roman"/>
              </a:rPr>
              <a:t> </a:t>
            </a:r>
            <a:r>
              <a:rPr lang="en-US" sz="2700" b="1" i="1" spc="-20" dirty="0" err="1">
                <a:solidFill>
                  <a:srgbClr val="002060"/>
                </a:solidFill>
                <a:latin typeface="Times New Roman"/>
                <a:ea typeface="Times New Roman"/>
              </a:rPr>
              <a:t>tajovuzkorona</a:t>
            </a:r>
            <a:r>
              <a:rPr lang="en-US" sz="2700" b="1" i="1" spc="-20" dirty="0">
                <a:solidFill>
                  <a:srgbClr val="002060"/>
                </a:solidFill>
                <a:latin typeface="Times New Roman"/>
                <a:ea typeface="Times New Roman"/>
              </a:rPr>
              <a:t> </a:t>
            </a:r>
            <a:r>
              <a:rPr lang="en-US" sz="2700" b="1" i="1" spc="-20" dirty="0" err="1">
                <a:solidFill>
                  <a:srgbClr val="002060"/>
                </a:solidFill>
                <a:latin typeface="Times New Roman"/>
                <a:ea typeface="Times New Roman"/>
              </a:rPr>
              <a:t>siyosatiga</a:t>
            </a:r>
            <a:r>
              <a:rPr lang="en-US" sz="2700" b="1" i="1"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uzil-kesil</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chek</a:t>
            </a:r>
            <a:r>
              <a:rPr lang="en-US" sz="2700" spc="-20" dirty="0" smtClean="0">
                <a:solidFill>
                  <a:srgbClr val="002060"/>
                </a:solidFill>
                <a:latin typeface="Times New Roman"/>
                <a:ea typeface="Times New Roman"/>
              </a:rPr>
              <a:t> </a:t>
            </a:r>
            <a:r>
              <a:rPr lang="en-US" sz="2700" spc="-20" dirty="0" err="1">
                <a:solidFill>
                  <a:srgbClr val="002060"/>
                </a:solidFill>
                <a:latin typeface="Times New Roman"/>
                <a:ea typeface="Times New Roman"/>
              </a:rPr>
              <a:t>qo‘ygan</a:t>
            </a:r>
            <a:r>
              <a:rPr lang="en-US" sz="2700" spc="-20" dirty="0">
                <a:solidFill>
                  <a:srgbClr val="002060"/>
                </a:solidFill>
                <a:latin typeface="Times New Roman"/>
                <a:ea typeface="Times New Roman"/>
              </a:rPr>
              <a:t>. Ammo </a:t>
            </a:r>
            <a:r>
              <a:rPr lang="en-US" sz="2700" spc="-20" dirty="0" err="1">
                <a:solidFill>
                  <a:srgbClr val="002060"/>
                </a:solidFill>
                <a:latin typeface="Times New Roman"/>
                <a:ea typeface="Times New Roman"/>
              </a:rPr>
              <a:t>bu</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G‘arb</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bilan</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Sharq</a:t>
            </a:r>
            <a:r>
              <a:rPr lang="en-US" sz="2700" spc="-20" dirty="0">
                <a:solidFill>
                  <a:srgbClr val="002060"/>
                </a:solidFill>
                <a:latin typeface="Times New Roman"/>
                <a:ea typeface="Times New Roman"/>
              </a:rPr>
              <a:t> </a:t>
            </a:r>
            <a:r>
              <a:rPr lang="en-US" sz="2700" spc="-20" dirty="0" err="1" smtClean="0">
                <a:solidFill>
                  <a:srgbClr val="002060"/>
                </a:solidFill>
                <a:latin typeface="Times New Roman"/>
                <a:ea typeface="Times New Roman"/>
              </a:rPr>
              <a:t>o‘rtasidagi</a:t>
            </a:r>
            <a:r>
              <a:rPr lang="en-US" sz="2700" spc="-20" dirty="0" smtClean="0">
                <a:solidFill>
                  <a:srgbClr val="002060"/>
                </a:solidFill>
                <a:latin typeface="Times New Roman"/>
                <a:ea typeface="Times New Roman"/>
              </a:rPr>
              <a:t> </a:t>
            </a:r>
            <a:r>
              <a:rPr lang="en-US" sz="2700" spc="-20" dirty="0" err="1" smtClean="0">
                <a:solidFill>
                  <a:srgbClr val="002060"/>
                </a:solidFill>
                <a:latin typeface="Times New Roman"/>
                <a:ea typeface="Times New Roman"/>
              </a:rPr>
              <a:t>savdo</a:t>
            </a:r>
            <a:r>
              <a:rPr lang="en-US" sz="2700" spc="-20" dirty="0" smtClean="0">
                <a:solidFill>
                  <a:srgbClr val="002060"/>
                </a:solidFill>
                <a:latin typeface="Times New Roman"/>
                <a:ea typeface="Times New Roman"/>
              </a:rPr>
              <a:t> </a:t>
            </a:r>
            <a:r>
              <a:rPr lang="en-US" sz="2700" spc="-20" dirty="0" err="1">
                <a:solidFill>
                  <a:srgbClr val="002060"/>
                </a:solidFill>
                <a:latin typeface="Times New Roman"/>
                <a:ea typeface="Times New Roman"/>
              </a:rPr>
              <a:t>aloqalarini</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butunlay</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uzilishiga</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olib</a:t>
            </a:r>
            <a:r>
              <a:rPr lang="en-US" sz="2700" spc="-20" dirty="0">
                <a:solidFill>
                  <a:srgbClr val="002060"/>
                </a:solidFill>
                <a:latin typeface="Times New Roman"/>
                <a:ea typeface="Times New Roman"/>
              </a:rPr>
              <a:t> </a:t>
            </a:r>
            <a:r>
              <a:rPr lang="en-US" sz="2700" spc="-20" dirty="0" err="1">
                <a:solidFill>
                  <a:srgbClr val="002060"/>
                </a:solidFill>
                <a:latin typeface="Times New Roman"/>
                <a:ea typeface="Times New Roman"/>
              </a:rPr>
              <a:t>kelmagan</a:t>
            </a:r>
            <a:r>
              <a:rPr lang="en-US" sz="2700" spc="-20" dirty="0">
                <a:solidFill>
                  <a:srgbClr val="002060"/>
                </a:solidFill>
                <a:latin typeface="Times New Roman"/>
                <a:ea typeface="Times New Roman"/>
              </a:rPr>
              <a:t>.</a:t>
            </a:r>
          </a:p>
          <a:p>
            <a:pPr algn="just">
              <a:lnSpc>
                <a:spcPct val="115000"/>
              </a:lnSpc>
              <a:spcAft>
                <a:spcPts val="0"/>
              </a:spcAft>
            </a:pPr>
            <a:endParaRPr lang="en-US" sz="2700" spc="-20" dirty="0">
              <a:solidFill>
                <a:srgbClr val="002060"/>
              </a:solidFill>
              <a:latin typeface="Times New Roman"/>
              <a:ea typeface="Times New Roman"/>
            </a:endParaRPr>
          </a:p>
        </p:txBody>
      </p:sp>
    </p:spTree>
    <p:extLst>
      <p:ext uri="{BB962C8B-B14F-4D97-AF65-F5344CB8AC3E}">
        <p14:creationId xmlns:p14="http://schemas.microsoft.com/office/powerpoint/2010/main" val="1294451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charset="0"/>
            </a:endParaRPr>
          </a:p>
        </p:txBody>
      </p:sp>
      <p:sp>
        <p:nvSpPr>
          <p:cNvPr id="16387" name="Прямоугольник 1"/>
          <p:cNvSpPr>
            <a:spLocks noChangeArrowheads="1"/>
          </p:cNvSpPr>
          <p:nvPr/>
        </p:nvSpPr>
        <p:spPr bwMode="auto">
          <a:xfrm>
            <a:off x="4427538" y="260350"/>
            <a:ext cx="4716462" cy="6556375"/>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2800" b="1">
                <a:solidFill>
                  <a:schemeClr val="tx1"/>
                </a:solidFill>
                <a:latin typeface="Times New Roman" pitchFamily="18" charset="0"/>
                <a:cs typeface="Times New Roman" pitchFamily="18" charset="0"/>
              </a:rPr>
              <a:t>	 Arablarning Movarounnahrga qarshi harbiy yurishlari o‘z maqsad va rejalari bilan </a:t>
            </a:r>
            <a:r>
              <a:rPr lang="en-US" altLang="ru-RU" sz="2800" b="1" u="sng">
                <a:solidFill>
                  <a:srgbClr val="0000FF"/>
                </a:solidFill>
                <a:latin typeface="Times New Roman" pitchFamily="18" charset="0"/>
                <a:cs typeface="Times New Roman" pitchFamily="18" charset="0"/>
              </a:rPr>
              <a:t>2 davrga</a:t>
            </a:r>
            <a:r>
              <a:rPr lang="en-US" altLang="ru-RU" sz="2800" b="1">
                <a:solidFill>
                  <a:schemeClr val="tx1"/>
                </a:solidFill>
                <a:latin typeface="Times New Roman" pitchFamily="18" charset="0"/>
                <a:cs typeface="Times New Roman" pitchFamily="18" charset="0"/>
              </a:rPr>
              <a:t> bo‘linadi. </a:t>
            </a:r>
            <a:r>
              <a:rPr lang="en-US" altLang="ru-RU" sz="2800" b="1" u="sng">
                <a:solidFill>
                  <a:schemeClr val="tx1"/>
                </a:solidFill>
                <a:latin typeface="Times New Roman" pitchFamily="18" charset="0"/>
                <a:cs typeface="Times New Roman" pitchFamily="18" charset="0"/>
              </a:rPr>
              <a:t>Birinchi davrda</a:t>
            </a:r>
            <a:r>
              <a:rPr lang="en-US" altLang="ru-RU" sz="2800" b="1">
                <a:solidFill>
                  <a:schemeClr val="tx1"/>
                </a:solidFill>
                <a:latin typeface="Times New Roman" pitchFamily="18" charset="0"/>
                <a:cs typeface="Times New Roman" pitchFamily="18" charset="0"/>
              </a:rPr>
              <a:t> </a:t>
            </a:r>
            <a:r>
              <a:rPr lang="en-US" altLang="ru-RU" sz="2800" b="1" i="1">
                <a:solidFill>
                  <a:srgbClr val="0000FF"/>
                </a:solidFill>
                <a:latin typeface="Times New Roman" pitchFamily="18" charset="0"/>
                <a:cs typeface="Times New Roman" pitchFamily="18" charset="0"/>
              </a:rPr>
              <a:t>xalifalik istilo etishni emas, balki harbiy jihatdan tayyorgarlik ko‘rish, mahalliy hukmdorlar kuch-qudratini sinab ko‘rish, mavjud geografik, harbiy, iqtisodiy, siyosiy joylashuvini o‘rganish, kichik yurishlar orqali katta o‘ljalar orttirish rejasini amalga oshiradi.</a:t>
            </a:r>
            <a:endParaRPr lang="en-US" altLang="ru-RU" sz="2800" b="1" i="1" u="sng">
              <a:solidFill>
                <a:srgbClr val="0000FF"/>
              </a:solidFill>
              <a:latin typeface="Times New Roman" pitchFamily="18" charset="0"/>
              <a:cs typeface="Times New Roman" pitchFamily="18" charset="0"/>
            </a:endParaRPr>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8913"/>
            <a:ext cx="432117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3584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894" y="620688"/>
            <a:ext cx="8856984" cy="5755422"/>
          </a:xfrm>
          <a:prstGeom prst="rect">
            <a:avLst/>
          </a:prstGeom>
        </p:spPr>
        <p:txBody>
          <a:bodyPr wrap="square">
            <a:spAutoFit/>
          </a:bodyPr>
          <a:lstStyle/>
          <a:p>
            <a:pPr algn="just">
              <a:lnSpc>
                <a:spcPct val="115000"/>
              </a:lnSpc>
              <a:spcAft>
                <a:spcPts val="0"/>
              </a:spcAft>
            </a:pPr>
            <a:r>
              <a:rPr lang="en-US" sz="3200" dirty="0" smtClean="0">
                <a:solidFill>
                  <a:srgbClr val="000000"/>
                </a:solidFill>
                <a:latin typeface="Times New Roman"/>
                <a:ea typeface="Times New Roman"/>
              </a:rPr>
              <a:t>	</a:t>
            </a:r>
            <a:r>
              <a:rPr lang="uz-Cyrl-UZ" sz="3200" b="1" spc="-20" dirty="0">
                <a:latin typeface="Times New Roman"/>
                <a:ea typeface="Times New Roman"/>
              </a:rPr>
              <a:t>Ijtimoiy-iqtisodiy hayot. </a:t>
            </a:r>
            <a:r>
              <a:rPr lang="uz-Cyrl-UZ" sz="3200" spc="-20" dirty="0" smtClean="0">
                <a:latin typeface="Times New Roman"/>
                <a:ea typeface="Times New Roman"/>
              </a:rPr>
              <a:t>Arablar </a:t>
            </a:r>
            <a:r>
              <a:rPr lang="uz-Cyrl-UZ" sz="3200" b="1" i="1" spc="-20" dirty="0" smtClean="0">
                <a:latin typeface="Times New Roman"/>
                <a:ea typeface="Times New Roman"/>
              </a:rPr>
              <a:t>О</a:t>
            </a:r>
            <a:r>
              <a:rPr lang="en-US" sz="3200" b="1" i="1" spc="-20" dirty="0" smtClean="0">
                <a:latin typeface="Times New Roman"/>
                <a:ea typeface="Times New Roman"/>
              </a:rPr>
              <a:t>‘</a:t>
            </a:r>
            <a:r>
              <a:rPr lang="uz-Cyrl-UZ" sz="3200" b="1" i="1" spc="-20" dirty="0" smtClean="0">
                <a:latin typeface="Times New Roman"/>
                <a:ea typeface="Times New Roman"/>
              </a:rPr>
              <a:t>rta </a:t>
            </a:r>
            <a:r>
              <a:rPr lang="uz-Cyrl-UZ" sz="3200" b="1" i="1" spc="-20" dirty="0">
                <a:latin typeface="Times New Roman"/>
                <a:ea typeface="Times New Roman"/>
              </a:rPr>
              <a:t>Osiyoni</a:t>
            </a:r>
            <a:r>
              <a:rPr lang="uz-Cyrl-UZ" sz="3200" spc="-20" dirty="0">
                <a:latin typeface="Times New Roman"/>
                <a:ea typeface="Times New Roman"/>
              </a:rPr>
              <a:t> bosib olgach, bu hududdagi hamma shahar va aholi joylarida </a:t>
            </a:r>
            <a:r>
              <a:rPr lang="en-US" sz="3200" spc="-20" dirty="0" smtClean="0">
                <a:latin typeface="Times New Roman"/>
                <a:ea typeface="Times New Roman"/>
              </a:rPr>
              <a:t>o‘</a:t>
            </a:r>
            <a:r>
              <a:rPr lang="uz-Cyrl-UZ" sz="3200" spc="-20" dirty="0" smtClean="0">
                <a:latin typeface="Times New Roman"/>
                <a:ea typeface="Times New Roman"/>
              </a:rPr>
              <a:t>z q</a:t>
            </a:r>
            <a:r>
              <a:rPr lang="en-US" sz="3200" spc="-20" dirty="0" smtClean="0">
                <a:latin typeface="Times New Roman"/>
                <a:ea typeface="Times New Roman"/>
              </a:rPr>
              <a:t>o‘</a:t>
            </a:r>
            <a:r>
              <a:rPr lang="uz-Cyrl-UZ" sz="3200" spc="-20" dirty="0" smtClean="0">
                <a:latin typeface="Times New Roman"/>
                <a:ea typeface="Times New Roman"/>
              </a:rPr>
              <a:t>shinlarini </a:t>
            </a:r>
            <a:r>
              <a:rPr lang="uz-Cyrl-UZ" sz="3200" spc="-20" dirty="0">
                <a:latin typeface="Times New Roman"/>
                <a:ea typeface="Times New Roman"/>
              </a:rPr>
              <a:t>joylashtirdilar. Bu harbiy kuchlar </a:t>
            </a:r>
            <a:r>
              <a:rPr lang="en-US" sz="3200" spc="-20" dirty="0" smtClean="0">
                <a:latin typeface="Times New Roman"/>
                <a:ea typeface="Times New Roman"/>
              </a:rPr>
              <a:t>o‘</a:t>
            </a:r>
            <a:r>
              <a:rPr lang="uz-Cyrl-UZ" sz="3200" spc="-20" dirty="0" smtClean="0">
                <a:latin typeface="Times New Roman"/>
                <a:ea typeface="Times New Roman"/>
              </a:rPr>
              <a:t>z </a:t>
            </a:r>
            <a:r>
              <a:rPr lang="uz-Cyrl-UZ" sz="3200" spc="-20" dirty="0">
                <a:latin typeface="Times New Roman"/>
                <a:ea typeface="Times New Roman"/>
              </a:rPr>
              <a:t>vaqtida mahalliy aholi ustidan nazorat qilib turardi. Arab xalifaligi tasarrufiga </a:t>
            </a:r>
            <a:r>
              <a:rPr lang="en-US" sz="3200" spc="-20" dirty="0" smtClean="0">
                <a:latin typeface="Times New Roman"/>
                <a:ea typeface="Times New Roman"/>
              </a:rPr>
              <a:t>o‘</a:t>
            </a:r>
            <a:r>
              <a:rPr lang="uz-Cyrl-UZ" sz="3200" spc="-20" dirty="0" smtClean="0">
                <a:latin typeface="Times New Roman"/>
                <a:ea typeface="Times New Roman"/>
              </a:rPr>
              <a:t>tgan Movarounnahr</a:t>
            </a:r>
            <a:r>
              <a:rPr lang="en-US" sz="3200" spc="-20" dirty="0" smtClean="0">
                <a:latin typeface="Times New Roman"/>
                <a:ea typeface="Times New Roman"/>
              </a:rPr>
              <a:t> </a:t>
            </a:r>
            <a:r>
              <a:rPr lang="uz-Cyrl-UZ" sz="3200" spc="-20" dirty="0" smtClean="0">
                <a:latin typeface="Times New Roman"/>
                <a:ea typeface="Times New Roman"/>
              </a:rPr>
              <a:t>hududida k</a:t>
            </a:r>
            <a:r>
              <a:rPr lang="en-US" sz="3200" spc="-20" dirty="0" smtClean="0">
                <a:latin typeface="Times New Roman"/>
                <a:ea typeface="Times New Roman"/>
              </a:rPr>
              <a:t>o‘</a:t>
            </a:r>
            <a:r>
              <a:rPr lang="uz-Cyrl-UZ" sz="3200" spc="-20" dirty="0" smtClean="0">
                <a:latin typeface="Times New Roman"/>
                <a:ea typeface="Times New Roman"/>
              </a:rPr>
              <a:t>pgina </a:t>
            </a:r>
            <a:r>
              <a:rPr lang="uz-Cyrl-UZ" sz="3200" spc="-20" dirty="0">
                <a:latin typeface="Times New Roman"/>
                <a:ea typeface="Times New Roman"/>
              </a:rPr>
              <a:t>yirik yer egalari - </a:t>
            </a:r>
            <a:r>
              <a:rPr lang="uz-Cyrl-UZ" sz="3200" b="1" spc="-20" dirty="0">
                <a:latin typeface="Times New Roman"/>
                <a:ea typeface="Times New Roman"/>
              </a:rPr>
              <a:t>dehqonlarning</a:t>
            </a:r>
            <a:r>
              <a:rPr lang="uz-Cyrl-UZ" sz="3200" spc="-20" dirty="0">
                <a:latin typeface="Times New Roman"/>
                <a:ea typeface="Times New Roman"/>
              </a:rPr>
              <a:t> mavqei awalgi bolaticha saqlanib qoldi. Ular siyosiy jihatdan xalifa va uning noibiga </a:t>
            </a:r>
            <a:r>
              <a:rPr lang="uz-Cyrl-UZ" sz="3200" spc="-20" dirty="0" smtClean="0">
                <a:latin typeface="Times New Roman"/>
                <a:ea typeface="Times New Roman"/>
              </a:rPr>
              <a:t>b</a:t>
            </a:r>
            <a:r>
              <a:rPr lang="en-US" sz="3200" spc="-20" dirty="0" smtClean="0">
                <a:latin typeface="Times New Roman"/>
                <a:ea typeface="Times New Roman"/>
              </a:rPr>
              <a:t>o‘</a:t>
            </a:r>
            <a:r>
              <a:rPr lang="uz-Cyrl-UZ" sz="3200" spc="-20" dirty="0" smtClean="0">
                <a:latin typeface="Times New Roman"/>
                <a:ea typeface="Times New Roman"/>
              </a:rPr>
              <a:t>ysunar </a:t>
            </a:r>
            <a:r>
              <a:rPr lang="uz-Cyrl-UZ" sz="3200" spc="-20" dirty="0">
                <a:latin typeface="Times New Roman"/>
                <a:ea typeface="Times New Roman"/>
              </a:rPr>
              <a:t>edilar.</a:t>
            </a:r>
            <a:endParaRPr lang="ru-RU" sz="2800" dirty="0">
              <a:latin typeface="Times New Roman"/>
              <a:ea typeface="Times New Roman"/>
            </a:endParaRPr>
          </a:p>
          <a:p>
            <a:pPr algn="just">
              <a:lnSpc>
                <a:spcPct val="115000"/>
              </a:lnSpc>
              <a:spcAft>
                <a:spcPts val="0"/>
              </a:spcAft>
            </a:pPr>
            <a:r>
              <a:rPr lang="en-US" sz="3200" spc="-20" dirty="0" smtClean="0">
                <a:latin typeface="Times New Roman"/>
                <a:ea typeface="Times New Roman"/>
              </a:rPr>
              <a:t>	</a:t>
            </a:r>
            <a:endParaRPr lang="ru-RU" sz="2800" dirty="0">
              <a:effectLst/>
              <a:latin typeface="Times New Roman"/>
              <a:ea typeface="Times New Roman"/>
            </a:endParaRPr>
          </a:p>
        </p:txBody>
      </p:sp>
    </p:spTree>
    <p:extLst>
      <p:ext uri="{BB962C8B-B14F-4D97-AF65-F5344CB8AC3E}">
        <p14:creationId xmlns:p14="http://schemas.microsoft.com/office/powerpoint/2010/main" val="7978116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8894" y="764704"/>
            <a:ext cx="8856984" cy="5503301"/>
          </a:xfrm>
          <a:prstGeom prst="rect">
            <a:avLst/>
          </a:prstGeom>
        </p:spPr>
        <p:txBody>
          <a:bodyPr wrap="square">
            <a:spAutoFit/>
          </a:bodyPr>
          <a:lstStyle/>
          <a:p>
            <a:pPr algn="just">
              <a:lnSpc>
                <a:spcPct val="115000"/>
              </a:lnSpc>
              <a:spcAft>
                <a:spcPts val="0"/>
              </a:spcAft>
            </a:pPr>
            <a:r>
              <a:rPr lang="en-US" sz="2800" dirty="0" smtClean="0">
                <a:solidFill>
                  <a:srgbClr val="000000"/>
                </a:solidFill>
                <a:latin typeface="Times New Roman"/>
                <a:ea typeface="Times New Roman"/>
              </a:rPr>
              <a:t>	</a:t>
            </a:r>
            <a:r>
              <a:rPr lang="uz-Cyrl-UZ" sz="2800" spc="-20" dirty="0" smtClean="0">
                <a:latin typeface="Times New Roman"/>
                <a:ea typeface="Times New Roman"/>
              </a:rPr>
              <a:t>Butun </a:t>
            </a:r>
            <a:r>
              <a:rPr lang="uz-Cyrl-UZ" sz="2800" b="1" spc="-20" dirty="0">
                <a:solidFill>
                  <a:srgbClr val="0000FF"/>
                </a:solidFill>
                <a:latin typeface="Times New Roman"/>
                <a:ea typeface="Times New Roman"/>
              </a:rPr>
              <a:t>VIII asr davomida </a:t>
            </a:r>
            <a:r>
              <a:rPr lang="uz-Cyrl-UZ" sz="2800" spc="-20" dirty="0">
                <a:latin typeface="Times New Roman"/>
                <a:ea typeface="Times New Roman"/>
              </a:rPr>
              <a:t>arab zodagonlarining dehqonlar bilan til topishuv hollari kuchayadi va aynan mana </a:t>
            </a:r>
            <a:r>
              <a:rPr lang="uz-Cyrl-UZ" sz="2800" spc="-20" dirty="0" smtClean="0">
                <a:latin typeface="Times New Roman"/>
                <a:ea typeface="Times New Roman"/>
              </a:rPr>
              <a:t>s</a:t>
            </a:r>
            <a:r>
              <a:rPr lang="en-US" sz="2800" spc="-20" dirty="0" err="1" smtClean="0">
                <a:latin typeface="Times New Roman"/>
                <a:ea typeface="Times New Roman"/>
              </a:rPr>
              <a:t>hu</a:t>
            </a:r>
            <a:r>
              <a:rPr lang="uz-Cyrl-UZ" sz="2800" spc="-20" dirty="0" smtClean="0">
                <a:latin typeface="Times New Roman"/>
                <a:ea typeface="Times New Roman"/>
              </a:rPr>
              <a:t> </a:t>
            </a:r>
            <a:r>
              <a:rPr lang="uz-Cyrl-UZ" sz="2800" spc="-20" dirty="0">
                <a:latin typeface="Times New Roman"/>
                <a:ea typeface="Times New Roman"/>
              </a:rPr>
              <a:t>davrda yirik dehqon urug‘ aymoqlari </a:t>
            </a:r>
            <a:r>
              <a:rPr lang="uz-Cyrl-UZ" sz="2800" spc="-20" dirty="0" smtClean="0">
                <a:latin typeface="Times New Roman"/>
                <a:ea typeface="Times New Roman"/>
              </a:rPr>
              <a:t>q</a:t>
            </a:r>
            <a:r>
              <a:rPr lang="en-US" sz="2800" spc="-20" dirty="0" smtClean="0">
                <a:latin typeface="Times New Roman"/>
                <a:ea typeface="Times New Roman"/>
              </a:rPr>
              <a:t>o‘</a:t>
            </a:r>
            <a:r>
              <a:rPr lang="uz-Cyrl-UZ" sz="2800" spc="-20" dirty="0" smtClean="0">
                <a:latin typeface="Times New Roman"/>
                <a:ea typeface="Times New Roman"/>
              </a:rPr>
              <a:t>li </a:t>
            </a:r>
            <a:r>
              <a:rPr lang="uz-Cyrl-UZ" sz="2800" spc="-20" dirty="0">
                <a:latin typeface="Times New Roman"/>
                <a:ea typeface="Times New Roman"/>
              </a:rPr>
              <a:t>ostidagi yer-mulklarning yuqori arab harbiy mulkdoriga </a:t>
            </a:r>
            <a:r>
              <a:rPr lang="en-US" sz="2800" spc="-20" dirty="0" smtClean="0">
                <a:latin typeface="Times New Roman"/>
                <a:ea typeface="Times New Roman"/>
              </a:rPr>
              <a:t>o‘</a:t>
            </a:r>
            <a:r>
              <a:rPr lang="uz-Cyrl-UZ" sz="2800" spc="-20" dirty="0" smtClean="0">
                <a:latin typeface="Times New Roman"/>
                <a:ea typeface="Times New Roman"/>
              </a:rPr>
              <a:t>tishi </a:t>
            </a:r>
            <a:r>
              <a:rPr lang="uz-Cyrl-UZ" sz="2800" spc="-20" dirty="0">
                <a:latin typeface="Times New Roman"/>
                <a:ea typeface="Times New Roman"/>
              </a:rPr>
              <a:t>ruy beradi. Arab </a:t>
            </a:r>
            <a:r>
              <a:rPr lang="uz-Cyrl-UZ" sz="2800" spc="-20" dirty="0" smtClean="0">
                <a:latin typeface="Times New Roman"/>
                <a:ea typeface="Times New Roman"/>
              </a:rPr>
              <a:t>q</a:t>
            </a:r>
            <a:r>
              <a:rPr lang="en-US" sz="2800" spc="-20" dirty="0" smtClean="0">
                <a:latin typeface="Times New Roman"/>
                <a:ea typeface="Times New Roman"/>
              </a:rPr>
              <a:t>o‘</a:t>
            </a:r>
            <a:r>
              <a:rPr lang="uz-Cyrl-UZ" sz="2800" spc="-20" dirty="0" smtClean="0">
                <a:latin typeface="Times New Roman"/>
                <a:ea typeface="Times New Roman"/>
              </a:rPr>
              <a:t>shini </a:t>
            </a:r>
            <a:r>
              <a:rPr lang="uz-Cyrl-UZ" sz="2800" spc="-20" dirty="0">
                <a:latin typeface="Times New Roman"/>
                <a:ea typeface="Times New Roman"/>
              </a:rPr>
              <a:t>tarkibiga mahalliy aholi ichidan </a:t>
            </a:r>
            <a:r>
              <a:rPr lang="uz-Cyrl-UZ" sz="2800" spc="-20" dirty="0" smtClean="0">
                <a:latin typeface="Times New Roman"/>
                <a:ea typeface="Times New Roman"/>
              </a:rPr>
              <a:t>k</a:t>
            </a:r>
            <a:r>
              <a:rPr lang="en-US" sz="2800" spc="-20" dirty="0" smtClean="0">
                <a:latin typeface="Times New Roman"/>
                <a:ea typeface="Times New Roman"/>
              </a:rPr>
              <a:t>o‘</a:t>
            </a:r>
            <a:r>
              <a:rPr lang="uz-Cyrl-UZ" sz="2800" spc="-20" dirty="0" smtClean="0">
                <a:latin typeface="Times New Roman"/>
                <a:ea typeface="Times New Roman"/>
              </a:rPr>
              <a:t>plab </a:t>
            </a:r>
            <a:r>
              <a:rPr lang="uz-Cyrl-UZ" sz="2800" spc="-20" dirty="0">
                <a:latin typeface="Times New Roman"/>
                <a:ea typeface="Times New Roman"/>
              </a:rPr>
              <a:t>erkaklar majburan safarbar qilindi. Harbiy harakatlar natijasida aholining bir qismi halok </a:t>
            </a:r>
            <a:r>
              <a:rPr lang="uz-Cyrl-UZ" sz="2800" spc="-20" dirty="0" smtClean="0">
                <a:latin typeface="Times New Roman"/>
                <a:ea typeface="Times New Roman"/>
              </a:rPr>
              <a:t>b</a:t>
            </a:r>
            <a:r>
              <a:rPr lang="en-US" sz="2800" spc="-20" dirty="0" smtClean="0">
                <a:latin typeface="Times New Roman"/>
                <a:ea typeface="Times New Roman"/>
              </a:rPr>
              <a:t>o‘</a:t>
            </a:r>
            <a:r>
              <a:rPr lang="uz-Cyrl-UZ" sz="2800" spc="-20" dirty="0" smtClean="0">
                <a:latin typeface="Times New Roman"/>
                <a:ea typeface="Times New Roman"/>
              </a:rPr>
              <a:t>ldi</a:t>
            </a:r>
            <a:r>
              <a:rPr lang="uz-Cyrl-UZ" sz="2800" spc="-20" dirty="0">
                <a:latin typeface="Times New Roman"/>
                <a:ea typeface="Times New Roman"/>
              </a:rPr>
              <a:t>, bir qismi asirga olindi. Barcha shahar va qishloqlarda </a:t>
            </a:r>
            <a:r>
              <a:rPr lang="en-US" sz="2800" spc="-20" dirty="0" smtClean="0">
                <a:latin typeface="Times New Roman"/>
                <a:ea typeface="Times New Roman"/>
              </a:rPr>
              <a:t>o‘</a:t>
            </a:r>
            <a:r>
              <a:rPr lang="uz-Cyrl-UZ" sz="2800" spc="-20" dirty="0" smtClean="0">
                <a:latin typeface="Times New Roman"/>
                <a:ea typeface="Times New Roman"/>
              </a:rPr>
              <a:t>z </a:t>
            </a:r>
            <a:r>
              <a:rPr lang="uz-Cyrl-UZ" sz="2800" spc="-20" dirty="0">
                <a:latin typeface="Times New Roman"/>
                <a:ea typeface="Times New Roman"/>
              </a:rPr>
              <a:t>harbiy garnizonlarini joylashtirgan arablar, shu harbiy kuchlarga tayanib aholidan turli soliqlar undirishar, ulaini turli jamoa ishlariga safarbar qilishar edi.</a:t>
            </a:r>
            <a:endParaRPr lang="ru-RU" sz="2400" dirty="0">
              <a:effectLst/>
              <a:latin typeface="Times New Roman"/>
              <a:ea typeface="Times New Roman"/>
            </a:endParaRPr>
          </a:p>
        </p:txBody>
      </p:sp>
    </p:spTree>
    <p:extLst>
      <p:ext uri="{BB962C8B-B14F-4D97-AF65-F5344CB8AC3E}">
        <p14:creationId xmlns:p14="http://schemas.microsoft.com/office/powerpoint/2010/main" val="8722545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016758"/>
          </a:xfrm>
          <a:prstGeom prst="rect">
            <a:avLst/>
          </a:prstGeom>
        </p:spPr>
        <p:txBody>
          <a:bodyPr wrap="square">
            <a:spAutoFit/>
          </a:bodyPr>
          <a:lstStyle/>
          <a:p>
            <a:pPr algn="just"/>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Yirik</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yer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egalari</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o‘rtasidagi</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ziddiyat</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va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qarama-qarshilik</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arablarning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aralashuviga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sabab</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bo‘lar</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yoki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mulkning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bir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shaxsdan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ikkinchisiga</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o‘tishini</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ta’minlar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edi</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o‘rta</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asr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mualliflari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ma’lumotlariga</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ko‘ra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dehqonlar</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qo‘li</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ostida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qishloq</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jamoalari</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bo‘lib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bu</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jamoadan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yer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olgan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kishilar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xiroj</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to‘laganlar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Dehqonlar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mustaqil</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qo‘rg‘onlarda</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hayot</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kechirib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ularning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yaxshi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qurollangan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harbiy</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bo‘linmalari</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bo‘lgan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Bunday</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bo‘linmalarning</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askarlari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chokariar</a:t>
            </a:r>
            <a:r>
              <a:rPr lang="en-US" sz="3200" dirty="0">
                <a:solidFill>
                  <a:srgbClr val="000000"/>
                </a:solidFill>
                <a:latin typeface="Times New Roman"/>
                <a:ea typeface="Times New Roman"/>
              </a:rPr>
              <a:t> deb </a:t>
            </a:r>
            <a:r>
              <a:rPr lang="en-US" sz="3200" dirty="0" err="1">
                <a:solidFill>
                  <a:srgbClr val="000000"/>
                </a:solidFill>
                <a:latin typeface="Times New Roman"/>
                <a:ea typeface="Times New Roman"/>
              </a:rPr>
              <a:t>atalgan</a:t>
            </a:r>
            <a:r>
              <a:rPr lang="en-US" sz="3200" dirty="0">
                <a:solidFill>
                  <a:srgbClr val="000000"/>
                </a:solidFill>
                <a:latin typeface="Times New Roman"/>
                <a:ea typeface="Times New Roman"/>
              </a:rPr>
              <a:t>. </a:t>
            </a:r>
            <a:endParaRPr lang="ru-RU" sz="3200" dirty="0"/>
          </a:p>
        </p:txBody>
      </p:sp>
    </p:spTree>
    <p:extLst>
      <p:ext uri="{BB962C8B-B14F-4D97-AF65-F5344CB8AC3E}">
        <p14:creationId xmlns:p14="http://schemas.microsoft.com/office/powerpoint/2010/main" val="12448126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016758"/>
          </a:xfrm>
          <a:prstGeom prst="rect">
            <a:avLst/>
          </a:prstGeom>
        </p:spPr>
        <p:txBody>
          <a:bodyPr wrap="square">
            <a:spAutoFit/>
          </a:bodyPr>
          <a:lstStyle/>
          <a:p>
            <a:pPr algn="just"/>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Dehqonlar</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xalifa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noibining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mahalliy</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aholi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orasidan</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bo‘lgan</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vakiliga</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bo‘ysunadilar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Mehnatkash</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aholi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asosan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kadivarlar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kashovarzlar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hamda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qullar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dehqonlarda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mavjud</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bo‘lgan</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yer-mulklarning</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ma’lum</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ulushini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ijaraga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olib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ishlashgan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va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buning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evaziga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soliq</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to‘laganlar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Dehqonlar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orasida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yer-mulk</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shaxsiy</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uy</a:t>
            </a:r>
            <a:r>
              <a:rPr lang="en-US" sz="3200" dirty="0">
                <a:solidFill>
                  <a:srgbClr val="000000"/>
                </a:solidFill>
                <a:latin typeface="Times New Roman"/>
                <a:ea typeface="Times New Roman"/>
              </a:rPr>
              <a:t>-joy </a:t>
            </a:r>
            <a:r>
              <a:rPr lang="en-US" sz="3200" dirty="0" err="1">
                <a:solidFill>
                  <a:srgbClr val="000000"/>
                </a:solidFill>
                <a:latin typeface="Times New Roman"/>
                <a:ea typeface="Times New Roman"/>
              </a:rPr>
              <a:t>va</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qo‘rg’onlar</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masalasida</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nizo</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va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janjallar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chiqib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qolsa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muammoni</a:t>
            </a:r>
            <a:r>
              <a:rPr lang="en-US" sz="3200" dirty="0">
                <a:solidFill>
                  <a:srgbClr val="000000"/>
                </a:solidFill>
                <a:latin typeface="Times New Roman"/>
                <a:ea typeface="Times New Roman"/>
              </a:rPr>
              <a:t> </a:t>
            </a:r>
            <a:r>
              <a:rPr lang="en-US" sz="3200" b="1" dirty="0" err="1">
                <a:solidFill>
                  <a:srgbClr val="0000FF"/>
                </a:solidFill>
                <a:latin typeface="Times New Roman"/>
                <a:ea typeface="Times New Roman"/>
              </a:rPr>
              <a:t>xalifa</a:t>
            </a:r>
            <a:r>
              <a:rPr lang="en-US" sz="3200" dirty="0">
                <a:solidFill>
                  <a:srgbClr val="0000FF"/>
                </a:solidFill>
                <a:latin typeface="Times New Roman"/>
                <a:ea typeface="Times New Roman"/>
              </a:rPr>
              <a:t> </a:t>
            </a:r>
            <a:r>
              <a:rPr lang="en-US" sz="3200" dirty="0" err="1">
                <a:solidFill>
                  <a:srgbClr val="000000"/>
                </a:solidFill>
                <a:latin typeface="Times New Roman"/>
                <a:ea typeface="Times New Roman"/>
              </a:rPr>
              <a:t>hal</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qilgan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Har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bir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huquqiy</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muammo</a:t>
            </a:r>
            <a:r>
              <a:rPr lang="en-US" sz="3200" dirty="0" smtClean="0">
                <a:solidFill>
                  <a:srgbClr val="000000"/>
                </a:solidFill>
                <a:latin typeface="Times New Roman"/>
                <a:ea typeface="Times New Roman"/>
              </a:rPr>
              <a:t> </a:t>
            </a:r>
            <a:r>
              <a:rPr lang="en-US" sz="3200" b="1" i="1" dirty="0" err="1">
                <a:solidFill>
                  <a:srgbClr val="0000FF"/>
                </a:solidFill>
                <a:latin typeface="Times New Roman"/>
                <a:ea typeface="Times New Roman"/>
              </a:rPr>
              <a:t>islom</a:t>
            </a:r>
            <a:r>
              <a:rPr lang="en-US" sz="3200" b="1" i="1" dirty="0">
                <a:solidFill>
                  <a:srgbClr val="0000FF"/>
                </a:solidFill>
                <a:latin typeface="Times New Roman"/>
                <a:ea typeface="Times New Roman"/>
              </a:rPr>
              <a:t> </a:t>
            </a:r>
            <a:r>
              <a:rPr lang="en-US" sz="3200" b="1" i="1" dirty="0" err="1">
                <a:solidFill>
                  <a:srgbClr val="0000FF"/>
                </a:solidFill>
                <a:latin typeface="Times New Roman"/>
                <a:ea typeface="Times New Roman"/>
              </a:rPr>
              <a:t>qonun-qoidalariga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binoan</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ko‘rib</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chiqilgan</a:t>
            </a:r>
            <a:r>
              <a:rPr lang="en-US" sz="3200" dirty="0">
                <a:solidFill>
                  <a:srgbClr val="000000"/>
                </a:solidFill>
                <a:latin typeface="Times New Roman"/>
                <a:ea typeface="Times New Roman"/>
              </a:rPr>
              <a:t>.</a:t>
            </a:r>
            <a:endParaRPr lang="ru-RU" sz="3200" dirty="0"/>
          </a:p>
        </p:txBody>
      </p:sp>
    </p:spTree>
    <p:extLst>
      <p:ext uri="{BB962C8B-B14F-4D97-AF65-F5344CB8AC3E}">
        <p14:creationId xmlns:p14="http://schemas.microsoft.com/office/powerpoint/2010/main" val="5599241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6001643"/>
          </a:xfrm>
          <a:prstGeom prst="rect">
            <a:avLst/>
          </a:prstGeom>
        </p:spPr>
        <p:txBody>
          <a:bodyPr wrap="square">
            <a:spAutoFit/>
          </a:bodyPr>
          <a:lstStyle/>
          <a:p>
            <a:pPr algn="just"/>
            <a:r>
              <a:rPr lang="en-US" sz="3200" dirty="0">
                <a:solidFill>
                  <a:srgbClr val="000000"/>
                </a:solidFill>
                <a:latin typeface="Times New Roman"/>
                <a:ea typeface="Times New Roman"/>
              </a:rPr>
              <a:t> </a:t>
            </a:r>
            <a:r>
              <a:rPr lang="en-US" sz="3200" dirty="0" smtClean="0">
                <a:solidFill>
                  <a:srgbClr val="000000"/>
                </a:solidFill>
                <a:latin typeface="Times New Roman"/>
                <a:ea typeface="Times New Roman"/>
              </a:rPr>
              <a:t>	</a:t>
            </a:r>
            <a:r>
              <a:rPr lang="uz-Cyrl-UZ" sz="3200" b="1" i="1" spc="-20" dirty="0">
                <a:solidFill>
                  <a:srgbClr val="0000FF"/>
                </a:solidFill>
                <a:latin typeface="Times New Roman"/>
                <a:ea typeface="Times New Roman"/>
              </a:rPr>
              <a:t>VIII asr </a:t>
            </a:r>
            <a:r>
              <a:rPr lang="en-US" sz="3200" b="1" i="1" spc="-20" dirty="0" smtClean="0">
                <a:solidFill>
                  <a:srgbClr val="0000FF"/>
                </a:solidFill>
                <a:latin typeface="Times New Roman"/>
                <a:ea typeface="Times New Roman"/>
              </a:rPr>
              <a:t>o‘</a:t>
            </a:r>
            <a:r>
              <a:rPr lang="uz-Cyrl-UZ" sz="3200" b="1" i="1" spc="-20" dirty="0" smtClean="0">
                <a:solidFill>
                  <a:srgbClr val="0000FF"/>
                </a:solidFill>
                <a:latin typeface="Times New Roman"/>
                <a:ea typeface="Times New Roman"/>
              </a:rPr>
              <a:t>rtalariga</a:t>
            </a:r>
            <a:r>
              <a:rPr lang="uz-Cyrl-UZ" sz="3200" spc="-20" dirty="0" smtClean="0">
                <a:latin typeface="Times New Roman"/>
                <a:ea typeface="Times New Roman"/>
              </a:rPr>
              <a:t> </a:t>
            </a:r>
            <a:r>
              <a:rPr lang="uz-Cyrl-UZ" sz="3200" spc="-20" dirty="0">
                <a:latin typeface="Times New Roman"/>
                <a:ea typeface="Times New Roman"/>
              </a:rPr>
              <a:t>kelib Movarounnahr hududida siyosiy boshqaruv arab xalifaligi siyosiy tizimiga moslashtirilgan edi. Viloyatlardagi hokimlar va boshqa hukmdorlarning </a:t>
            </a:r>
            <a:r>
              <a:rPr lang="uz-Cyrl-UZ" sz="3200" spc="-20" dirty="0" smtClean="0">
                <a:latin typeface="Times New Roman"/>
                <a:ea typeface="Times New Roman"/>
              </a:rPr>
              <a:t>qo</a:t>
            </a:r>
            <a:r>
              <a:rPr lang="en-US" sz="3200" spc="-20" dirty="0" smtClean="0">
                <a:latin typeface="Times New Roman"/>
                <a:ea typeface="Times New Roman"/>
              </a:rPr>
              <a:t>‘</a:t>
            </a:r>
            <a:r>
              <a:rPr lang="uz-Cyrl-UZ" sz="3200" spc="-20" dirty="0" smtClean="0">
                <a:latin typeface="Times New Roman"/>
                <a:ea typeface="Times New Roman"/>
              </a:rPr>
              <a:t>li </a:t>
            </a:r>
            <a:r>
              <a:rPr lang="uz-Cyrl-UZ" sz="3200" spc="-20" dirty="0">
                <a:latin typeface="Times New Roman"/>
                <a:ea typeface="Times New Roman"/>
              </a:rPr>
              <a:t>ostidagi ma’muriy-idora usuli </a:t>
            </a:r>
            <a:r>
              <a:rPr lang="en-US" sz="3200" spc="-20" dirty="0" smtClean="0">
                <a:latin typeface="Times New Roman"/>
                <a:ea typeface="Times New Roman"/>
              </a:rPr>
              <a:t>o‘</a:t>
            </a:r>
            <a:r>
              <a:rPr lang="uz-Cyrl-UZ" sz="3200" spc="-20" dirty="0" smtClean="0">
                <a:latin typeface="Times New Roman"/>
                <a:ea typeface="Times New Roman"/>
              </a:rPr>
              <a:t>z </a:t>
            </a:r>
            <a:r>
              <a:rPr lang="uz-Cyrl-UZ" sz="3200" spc="-20" dirty="0">
                <a:latin typeface="Times New Roman"/>
                <a:ea typeface="Times New Roman"/>
              </a:rPr>
              <a:t>shaklini saqlab qolgan </a:t>
            </a:r>
            <a:r>
              <a:rPr lang="uz-Cyrl-UZ" sz="3200" spc="-20" dirty="0" smtClean="0">
                <a:latin typeface="Times New Roman"/>
                <a:ea typeface="Times New Roman"/>
              </a:rPr>
              <a:t>b</a:t>
            </a:r>
            <a:r>
              <a:rPr lang="en-US" sz="3200" spc="-20" dirty="0" smtClean="0">
                <a:latin typeface="Times New Roman"/>
                <a:ea typeface="Times New Roman"/>
              </a:rPr>
              <a:t>o‘</a:t>
            </a:r>
            <a:r>
              <a:rPr lang="uz-Cyrl-UZ" sz="3200" spc="-20" dirty="0" smtClean="0">
                <a:latin typeface="Times New Roman"/>
                <a:ea typeface="Times New Roman"/>
              </a:rPr>
              <a:t>lishiga </a:t>
            </a:r>
            <a:r>
              <a:rPr lang="uz-Cyrl-UZ" sz="3200" spc="-20" dirty="0">
                <a:latin typeface="Times New Roman"/>
                <a:ea typeface="Times New Roman"/>
              </a:rPr>
              <a:t>qaramay, hokimlarning xalifa noibiga itoat etishlari shart edi. Mahalliy davlat boshliqlarining </a:t>
            </a:r>
            <a:r>
              <a:rPr lang="uz-Cyrl-UZ" sz="3200" spc="-20" dirty="0" smtClean="0">
                <a:latin typeface="Times New Roman"/>
                <a:ea typeface="Times New Roman"/>
              </a:rPr>
              <a:t>k</a:t>
            </a:r>
            <a:r>
              <a:rPr lang="en-US" sz="3200" spc="-20" dirty="0" smtClean="0">
                <a:latin typeface="Times New Roman"/>
                <a:ea typeface="Times New Roman"/>
              </a:rPr>
              <a:t>o‘</a:t>
            </a:r>
            <a:r>
              <a:rPr lang="uz-Cyrl-UZ" sz="3200" spc="-20" dirty="0" smtClean="0">
                <a:latin typeface="Times New Roman"/>
                <a:ea typeface="Times New Roman"/>
              </a:rPr>
              <a:t>pchiligi </a:t>
            </a:r>
            <a:r>
              <a:rPr lang="en-US" sz="3200" b="1" i="1" spc="-20" dirty="0" smtClean="0">
                <a:solidFill>
                  <a:srgbClr val="0000FF"/>
                </a:solidFill>
                <a:latin typeface="Times New Roman"/>
                <a:ea typeface="Times New Roman"/>
              </a:rPr>
              <a:t>o‘</a:t>
            </a:r>
            <a:r>
              <a:rPr lang="uz-Cyrl-UZ" sz="3200" b="1" i="1" spc="-20" dirty="0" smtClean="0">
                <a:solidFill>
                  <a:srgbClr val="0000FF"/>
                </a:solidFill>
                <a:latin typeface="Times New Roman"/>
                <a:ea typeface="Times New Roman"/>
              </a:rPr>
              <a:t>z </a:t>
            </a:r>
            <a:r>
              <a:rPr lang="uz-Cyrl-UZ" sz="3200" b="1" i="1" spc="-20" dirty="0">
                <a:solidFill>
                  <a:srgbClr val="0000FF"/>
                </a:solidFill>
                <a:latin typeface="Times New Roman"/>
                <a:ea typeface="Times New Roman"/>
              </a:rPr>
              <a:t>huquqlari va imtiyozlarini saqlab qolish maqsadida </a:t>
            </a:r>
            <a:r>
              <a:rPr lang="uz-Cyrl-UZ" sz="3200" spc="-20" dirty="0">
                <a:latin typeface="Times New Roman"/>
                <a:ea typeface="Times New Roman"/>
              </a:rPr>
              <a:t>islom dinini qabul qilgan edilar. Islom dinini qabul qilmagan zodagonlar </a:t>
            </a:r>
            <a:r>
              <a:rPr lang="en-US" sz="3200" spc="-20" dirty="0" smtClean="0">
                <a:latin typeface="Times New Roman"/>
                <a:ea typeface="Times New Roman"/>
              </a:rPr>
              <a:t>o‘</a:t>
            </a:r>
            <a:r>
              <a:rPr lang="uz-Cyrl-UZ" sz="3200" spc="-20" dirty="0" smtClean="0">
                <a:latin typeface="Times New Roman"/>
                <a:ea typeface="Times New Roman"/>
              </a:rPr>
              <a:t>z </a:t>
            </a:r>
            <a:r>
              <a:rPr lang="uz-Cyrl-UZ" sz="3200" spc="-20" dirty="0">
                <a:latin typeface="Times New Roman"/>
                <a:ea typeface="Times New Roman"/>
              </a:rPr>
              <a:t>mol-mulklaridan mahrum etilar yoki katta miqdordagi tovon </a:t>
            </a:r>
            <a:r>
              <a:rPr lang="uz-Cyrl-UZ" sz="3200" spc="-20" dirty="0" smtClean="0">
                <a:latin typeface="Times New Roman"/>
                <a:ea typeface="Times New Roman"/>
              </a:rPr>
              <a:t>t</a:t>
            </a:r>
            <a:r>
              <a:rPr lang="en-US" sz="3200" spc="-20" dirty="0" smtClean="0">
                <a:latin typeface="Times New Roman"/>
                <a:ea typeface="Times New Roman"/>
              </a:rPr>
              <a:t>o‘</a:t>
            </a:r>
            <a:r>
              <a:rPr lang="uz-Cyrl-UZ" sz="3200" spc="-20" dirty="0" smtClean="0">
                <a:latin typeface="Times New Roman"/>
                <a:ea typeface="Times New Roman"/>
              </a:rPr>
              <a:t>lar </a:t>
            </a:r>
            <a:r>
              <a:rPr lang="uz-Cyrl-UZ" sz="3200" spc="-20" dirty="0">
                <a:latin typeface="Times New Roman"/>
                <a:ea typeface="Times New Roman"/>
              </a:rPr>
              <a:t>edilar.</a:t>
            </a:r>
            <a:endParaRPr lang="ru-RU" sz="3200" dirty="0"/>
          </a:p>
        </p:txBody>
      </p:sp>
    </p:spTree>
    <p:extLst>
      <p:ext uri="{BB962C8B-B14F-4D97-AF65-F5344CB8AC3E}">
        <p14:creationId xmlns:p14="http://schemas.microsoft.com/office/powerpoint/2010/main" val="30899670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6209841"/>
          </a:xfrm>
          <a:prstGeom prst="rect">
            <a:avLst/>
          </a:prstGeom>
        </p:spPr>
        <p:txBody>
          <a:bodyPr wrap="square">
            <a:spAutoFit/>
          </a:bodyPr>
          <a:lstStyle/>
          <a:p>
            <a:pPr algn="just">
              <a:lnSpc>
                <a:spcPct val="115000"/>
              </a:lnSpc>
              <a:spcAft>
                <a:spcPts val="0"/>
              </a:spcAft>
            </a:pPr>
            <a:r>
              <a:rPr lang="en-US" sz="2900" dirty="0" smtClean="0">
                <a:solidFill>
                  <a:srgbClr val="000000"/>
                </a:solidFill>
                <a:latin typeface="Times New Roman"/>
                <a:ea typeface="Times New Roman"/>
              </a:rPr>
              <a:t>	</a:t>
            </a:r>
            <a:r>
              <a:rPr lang="uz-Cyrl-UZ" sz="2900" spc="-20" dirty="0">
                <a:latin typeface="Times New Roman"/>
                <a:ea typeface="Times New Roman"/>
              </a:rPr>
              <a:t>Arablar iqtisodiy hayotni </a:t>
            </a:r>
            <a:r>
              <a:rPr lang="en-US" sz="2900" spc="-20" dirty="0" smtClean="0">
                <a:latin typeface="Times New Roman"/>
                <a:ea typeface="Times New Roman"/>
              </a:rPr>
              <a:t>o‘</a:t>
            </a:r>
            <a:r>
              <a:rPr lang="uz-Cyrl-UZ" sz="2900" spc="-20" dirty="0" smtClean="0">
                <a:latin typeface="Times New Roman"/>
                <a:ea typeface="Times New Roman"/>
              </a:rPr>
              <a:t>z q</a:t>
            </a:r>
            <a:r>
              <a:rPr lang="en-US" sz="2900" spc="-20" dirty="0" smtClean="0">
                <a:latin typeface="Times New Roman"/>
                <a:ea typeface="Times New Roman"/>
              </a:rPr>
              <a:t>o‘</a:t>
            </a:r>
            <a:r>
              <a:rPr lang="uz-Cyrl-UZ" sz="2900" spc="-20" dirty="0" smtClean="0">
                <a:latin typeface="Times New Roman"/>
                <a:ea typeface="Times New Roman"/>
              </a:rPr>
              <a:t>llaridan </a:t>
            </a:r>
            <a:r>
              <a:rPr lang="uz-Cyrl-UZ" sz="2900" spc="-20" dirty="0">
                <a:latin typeface="Times New Roman"/>
                <a:ea typeface="Times New Roman"/>
              </a:rPr>
              <a:t>chiqarmaslik maqsadida bosib olingan hududlarda </a:t>
            </a:r>
            <a:r>
              <a:rPr lang="uz-Cyrl-UZ" sz="2900" b="1" spc="-20" dirty="0">
                <a:solidFill>
                  <a:srgbClr val="0000FF"/>
                </a:solidFill>
                <a:latin typeface="Times New Roman"/>
                <a:ea typeface="Times New Roman"/>
              </a:rPr>
              <a:t>sosoniylar</a:t>
            </a:r>
            <a:r>
              <a:rPr lang="uz-Cyrl-UZ" sz="2900" spc="-20" dirty="0">
                <a:solidFill>
                  <a:srgbClr val="0000FF"/>
                </a:solidFill>
                <a:latin typeface="Times New Roman"/>
                <a:ea typeface="Times New Roman"/>
              </a:rPr>
              <a:t> </a:t>
            </a:r>
            <a:r>
              <a:rPr lang="uz-Cyrl-UZ" sz="2900" spc="-20" dirty="0">
                <a:latin typeface="Times New Roman"/>
                <a:ea typeface="Times New Roman"/>
              </a:rPr>
              <a:t>tartibidagi soliq tizimini joriy qildilar. Bular asosan quyidagilar edi:</a:t>
            </a:r>
            <a:endParaRPr lang="ru-RU" sz="2900" dirty="0">
              <a:latin typeface="Times New Roman"/>
              <a:ea typeface="Times New Roman"/>
            </a:endParaRPr>
          </a:p>
          <a:p>
            <a:pPr algn="just">
              <a:lnSpc>
                <a:spcPct val="115000"/>
              </a:lnSpc>
              <a:spcAft>
                <a:spcPts val="0"/>
              </a:spcAft>
            </a:pPr>
            <a:r>
              <a:rPr lang="uz-Cyrl-UZ" sz="2900" b="1" spc="-20" dirty="0">
                <a:latin typeface="Times New Roman"/>
                <a:ea typeface="Times New Roman"/>
              </a:rPr>
              <a:t>1. </a:t>
            </a:r>
            <a:r>
              <a:rPr lang="uz-Cyrl-UZ" sz="2900" b="1" spc="-20" dirty="0">
                <a:solidFill>
                  <a:srgbClr val="0000FF"/>
                </a:solidFill>
                <a:latin typeface="Times New Roman"/>
                <a:ea typeface="Times New Roman"/>
              </a:rPr>
              <a:t>Qavonin</a:t>
            </a:r>
            <a:r>
              <a:rPr lang="uz-Cyrl-UZ" sz="2900" spc="-20" dirty="0">
                <a:solidFill>
                  <a:srgbClr val="0000FF"/>
                </a:solidFill>
                <a:latin typeface="Times New Roman"/>
                <a:ea typeface="Times New Roman"/>
              </a:rPr>
              <a:t> </a:t>
            </a:r>
            <a:r>
              <a:rPr lang="uz-Cyrl-UZ" sz="2900" spc="-20" dirty="0">
                <a:latin typeface="Times New Roman"/>
                <a:ea typeface="Times New Roman"/>
              </a:rPr>
              <a:t>yoki </a:t>
            </a:r>
            <a:r>
              <a:rPr lang="uz-Cyrl-UZ" sz="2900" b="1" spc="-20" dirty="0" smtClean="0">
                <a:solidFill>
                  <a:srgbClr val="0000FF"/>
                </a:solidFill>
                <a:latin typeface="Times New Roman"/>
                <a:ea typeface="Times New Roman"/>
              </a:rPr>
              <a:t>mu</a:t>
            </a:r>
            <a:r>
              <a:rPr lang="en-US" sz="2900" b="1" spc="-20" dirty="0" smtClean="0">
                <a:solidFill>
                  <a:srgbClr val="0000FF"/>
                </a:solidFill>
                <a:latin typeface="Times New Roman"/>
                <a:ea typeface="Times New Roman"/>
              </a:rPr>
              <a:t>q</a:t>
            </a:r>
            <a:r>
              <a:rPr lang="uz-Cyrl-UZ" sz="2900" b="1" spc="-20" dirty="0" smtClean="0">
                <a:solidFill>
                  <a:srgbClr val="0000FF"/>
                </a:solidFill>
                <a:latin typeface="Times New Roman"/>
                <a:ea typeface="Times New Roman"/>
              </a:rPr>
              <a:t>ati’a</a:t>
            </a:r>
            <a:r>
              <a:rPr lang="uz-Cyrl-UZ" sz="2900" spc="-20" dirty="0" smtClean="0">
                <a:latin typeface="Times New Roman"/>
                <a:ea typeface="Times New Roman"/>
              </a:rPr>
              <a:t> </a:t>
            </a:r>
            <a:r>
              <a:rPr lang="uz-Cyrl-UZ" sz="2900" spc="-20" dirty="0">
                <a:latin typeface="Times New Roman"/>
                <a:ea typeface="Times New Roman"/>
              </a:rPr>
              <a:t>- mayda viloyatlar va tumanlardan xazinaga tushib turgan yig'in.</a:t>
            </a:r>
            <a:endParaRPr lang="ru-RU" sz="2900" dirty="0">
              <a:latin typeface="Times New Roman"/>
              <a:ea typeface="Times New Roman"/>
            </a:endParaRPr>
          </a:p>
          <a:p>
            <a:pPr algn="just">
              <a:lnSpc>
                <a:spcPct val="115000"/>
              </a:lnSpc>
              <a:spcAft>
                <a:spcPts val="0"/>
              </a:spcAft>
            </a:pPr>
            <a:r>
              <a:rPr lang="en-US" sz="2900" spc="-20" dirty="0">
                <a:latin typeface="Times New Roman"/>
                <a:ea typeface="Times New Roman"/>
              </a:rPr>
              <a:t>2. </a:t>
            </a:r>
            <a:r>
              <a:rPr lang="en-US" sz="2900" b="1" spc="-20" dirty="0" err="1">
                <a:solidFill>
                  <a:srgbClr val="0000FF"/>
                </a:solidFill>
                <a:latin typeface="Times New Roman"/>
                <a:ea typeface="Times New Roman"/>
              </a:rPr>
              <a:t>Maqosima</a:t>
            </a:r>
            <a:r>
              <a:rPr lang="en-US" sz="2900" spc="-20" dirty="0">
                <a:latin typeface="Times New Roman"/>
                <a:ea typeface="Times New Roman"/>
              </a:rPr>
              <a:t> - </a:t>
            </a:r>
            <a:r>
              <a:rPr lang="en-US" sz="2900" spc="-20" dirty="0" err="1">
                <a:latin typeface="Times New Roman"/>
                <a:ea typeface="Times New Roman"/>
              </a:rPr>
              <a:t>hosilning</a:t>
            </a:r>
            <a:r>
              <a:rPr lang="en-US" sz="2900" spc="-20" dirty="0">
                <a:latin typeface="Times New Roman"/>
                <a:ea typeface="Times New Roman"/>
              </a:rPr>
              <a:t> </a:t>
            </a:r>
            <a:r>
              <a:rPr lang="en-US" sz="2900" spc="-20" dirty="0" err="1">
                <a:latin typeface="Times New Roman"/>
                <a:ea typeface="Times New Roman"/>
              </a:rPr>
              <a:t>ma'lum</a:t>
            </a:r>
            <a:r>
              <a:rPr lang="en-US" sz="2900" spc="-20" dirty="0">
                <a:latin typeface="Times New Roman"/>
                <a:ea typeface="Times New Roman"/>
              </a:rPr>
              <a:t> </a:t>
            </a:r>
            <a:r>
              <a:rPr lang="en-US" sz="2900" spc="-20" dirty="0" err="1">
                <a:latin typeface="Times New Roman"/>
                <a:ea typeface="Times New Roman"/>
              </a:rPr>
              <a:t>ulushi</a:t>
            </a:r>
            <a:r>
              <a:rPr lang="en-US" sz="2900" spc="-20" dirty="0">
                <a:latin typeface="Times New Roman"/>
                <a:ea typeface="Times New Roman"/>
              </a:rPr>
              <a:t> </a:t>
            </a:r>
            <a:r>
              <a:rPr lang="en-US" sz="2900" spc="-20" dirty="0" err="1">
                <a:latin typeface="Times New Roman"/>
                <a:ea typeface="Times New Roman"/>
              </a:rPr>
              <a:t>miqdorida</a:t>
            </a:r>
            <a:r>
              <a:rPr lang="en-US" sz="2900" spc="-20" dirty="0">
                <a:latin typeface="Times New Roman"/>
                <a:ea typeface="Times New Roman"/>
              </a:rPr>
              <a:t> </a:t>
            </a:r>
            <a:r>
              <a:rPr lang="en-US" sz="2900" spc="-20" dirty="0" err="1" smtClean="0">
                <a:latin typeface="Times New Roman"/>
                <a:ea typeface="Times New Roman"/>
              </a:rPr>
              <a:t>to‘langan</a:t>
            </a:r>
            <a:r>
              <a:rPr lang="en-US" sz="2900" spc="-20" dirty="0">
                <a:latin typeface="Times New Roman"/>
                <a:ea typeface="Times New Roman"/>
              </a:rPr>
              <a:t>. </a:t>
            </a:r>
            <a:r>
              <a:rPr lang="en-US" sz="2900" spc="-20" dirty="0" err="1">
                <a:latin typeface="Times New Roman"/>
                <a:ea typeface="Times New Roman"/>
              </a:rPr>
              <a:t>Uning</a:t>
            </a:r>
            <a:r>
              <a:rPr lang="en-US" sz="2900" spc="-20" dirty="0">
                <a:latin typeface="Times New Roman"/>
                <a:ea typeface="Times New Roman"/>
              </a:rPr>
              <a:t> </a:t>
            </a:r>
            <a:r>
              <a:rPr lang="en-US" sz="2900" spc="-20" dirty="0" err="1">
                <a:latin typeface="Times New Roman"/>
                <a:ea typeface="Times New Roman"/>
              </a:rPr>
              <a:t>hajmi</a:t>
            </a:r>
            <a:r>
              <a:rPr lang="en-US" sz="2900" spc="-20" dirty="0">
                <a:latin typeface="Times New Roman"/>
                <a:ea typeface="Times New Roman"/>
              </a:rPr>
              <a:t> </a:t>
            </a:r>
            <a:r>
              <a:rPr lang="en-US" sz="2900" spc="-20" dirty="0" err="1">
                <a:latin typeface="Times New Roman"/>
                <a:ea typeface="Times New Roman"/>
              </a:rPr>
              <a:t>sug'orishga</a:t>
            </a:r>
            <a:r>
              <a:rPr lang="en-US" sz="2900" spc="-20" dirty="0">
                <a:latin typeface="Times New Roman"/>
                <a:ea typeface="Times New Roman"/>
              </a:rPr>
              <a:t> </a:t>
            </a:r>
            <a:r>
              <a:rPr lang="en-US" sz="2900" spc="-20" dirty="0" err="1">
                <a:latin typeface="Times New Roman"/>
                <a:ea typeface="Times New Roman"/>
              </a:rPr>
              <a:t>bog'liq</a:t>
            </a:r>
            <a:r>
              <a:rPr lang="en-US" sz="2900" spc="-20" dirty="0">
                <a:latin typeface="Times New Roman"/>
                <a:ea typeface="Times New Roman"/>
              </a:rPr>
              <a:t> </a:t>
            </a:r>
            <a:r>
              <a:rPr lang="en-US" sz="2900" spc="-20" dirty="0" err="1">
                <a:latin typeface="Times New Roman"/>
                <a:ea typeface="Times New Roman"/>
              </a:rPr>
              <a:t>holda</a:t>
            </a:r>
            <a:r>
              <a:rPr lang="en-US" sz="2900" spc="-20" dirty="0">
                <a:latin typeface="Times New Roman"/>
                <a:ea typeface="Times New Roman"/>
              </a:rPr>
              <a:t> </a:t>
            </a:r>
            <a:r>
              <a:rPr lang="en-US" sz="2900" spc="-20" dirty="0" err="1">
                <a:latin typeface="Times New Roman"/>
                <a:ea typeface="Times New Roman"/>
              </a:rPr>
              <a:t>belgilangan</a:t>
            </a:r>
            <a:r>
              <a:rPr lang="en-US" sz="2900" spc="-20" dirty="0">
                <a:latin typeface="Times New Roman"/>
                <a:ea typeface="Times New Roman"/>
              </a:rPr>
              <a:t>.</a:t>
            </a:r>
            <a:endParaRPr lang="ru-RU" sz="2900" dirty="0">
              <a:latin typeface="Times New Roman"/>
              <a:ea typeface="Times New Roman"/>
            </a:endParaRPr>
          </a:p>
          <a:p>
            <a:pPr algn="just">
              <a:lnSpc>
                <a:spcPct val="115000"/>
              </a:lnSpc>
              <a:spcAft>
                <a:spcPts val="0"/>
              </a:spcAft>
            </a:pPr>
            <a:r>
              <a:rPr lang="en-US" sz="2900" spc="-20" dirty="0">
                <a:latin typeface="Times New Roman"/>
                <a:ea typeface="Times New Roman"/>
              </a:rPr>
              <a:t>3. </a:t>
            </a:r>
            <a:r>
              <a:rPr lang="en-US" sz="2900" b="1" spc="-20" dirty="0" err="1">
                <a:solidFill>
                  <a:srgbClr val="0000FF"/>
                </a:solidFill>
                <a:latin typeface="Times New Roman"/>
                <a:ea typeface="Times New Roman"/>
              </a:rPr>
              <a:t>Misoxa</a:t>
            </a:r>
            <a:r>
              <a:rPr lang="en-US" sz="2900" spc="-20" dirty="0">
                <a:latin typeface="Times New Roman"/>
                <a:ea typeface="Times New Roman"/>
              </a:rPr>
              <a:t> - </a:t>
            </a:r>
            <a:r>
              <a:rPr lang="en-US" sz="2900" spc="-20" dirty="0" err="1">
                <a:latin typeface="Times New Roman"/>
                <a:ea typeface="Times New Roman"/>
              </a:rPr>
              <a:t>ver</a:t>
            </a:r>
            <a:r>
              <a:rPr lang="en-US" sz="2900" spc="-20" dirty="0">
                <a:latin typeface="Times New Roman"/>
                <a:ea typeface="Times New Roman"/>
              </a:rPr>
              <a:t> </a:t>
            </a:r>
            <a:r>
              <a:rPr lang="en-US" sz="2900" spc="-20" dirty="0" err="1">
                <a:latin typeface="Times New Roman"/>
                <a:ea typeface="Times New Roman"/>
              </a:rPr>
              <a:t>hajmiga</a:t>
            </a:r>
            <a:r>
              <a:rPr lang="en-US" sz="2900" spc="-20" dirty="0">
                <a:latin typeface="Times New Roman"/>
                <a:ea typeface="Times New Roman"/>
              </a:rPr>
              <a:t> </a:t>
            </a:r>
            <a:r>
              <a:rPr lang="en-US" sz="2900" spc="-20" dirty="0" err="1">
                <a:latin typeface="Times New Roman"/>
                <a:ea typeface="Times New Roman"/>
              </a:rPr>
              <a:t>qarab</a:t>
            </a:r>
            <a:r>
              <a:rPr lang="en-US" sz="2900" spc="-20" dirty="0">
                <a:latin typeface="Times New Roman"/>
                <a:ea typeface="Times New Roman"/>
              </a:rPr>
              <a:t> </a:t>
            </a:r>
            <a:r>
              <a:rPr lang="en-US" sz="2900" spc="-20" dirty="0" err="1">
                <a:latin typeface="Times New Roman"/>
                <a:ea typeface="Times New Roman"/>
              </a:rPr>
              <a:t>miqdori</a:t>
            </a:r>
            <a:r>
              <a:rPr lang="en-US" sz="2900" spc="-20" dirty="0">
                <a:latin typeface="Times New Roman"/>
                <a:ea typeface="Times New Roman"/>
              </a:rPr>
              <a:t> </a:t>
            </a:r>
            <a:r>
              <a:rPr lang="en-US" sz="2900" spc="-20" dirty="0" err="1">
                <a:latin typeface="Times New Roman"/>
                <a:ea typeface="Times New Roman"/>
              </a:rPr>
              <a:t>belgilanadigan</a:t>
            </a:r>
            <a:r>
              <a:rPr lang="en-US" sz="2900" spc="-20" dirty="0">
                <a:latin typeface="Times New Roman"/>
                <a:ea typeface="Times New Roman"/>
              </a:rPr>
              <a:t> </a:t>
            </a:r>
            <a:r>
              <a:rPr lang="en-US" sz="2900" spc="-20" dirty="0" err="1">
                <a:latin typeface="Times New Roman"/>
                <a:ea typeface="Times New Roman"/>
              </a:rPr>
              <a:t>soliq</a:t>
            </a:r>
            <a:r>
              <a:rPr lang="en-US" sz="2900" spc="-20" dirty="0">
                <a:latin typeface="Times New Roman"/>
                <a:ea typeface="Times New Roman"/>
              </a:rPr>
              <a:t> </a:t>
            </a:r>
            <a:r>
              <a:rPr lang="en-US" sz="2900" spc="-20" dirty="0" err="1" smtClean="0">
                <a:latin typeface="Times New Roman"/>
                <a:ea typeface="Times New Roman"/>
              </a:rPr>
              <a:t>bo‘lib</a:t>
            </a:r>
            <a:r>
              <a:rPr lang="en-US" sz="2900" spc="-20" dirty="0">
                <a:latin typeface="Times New Roman"/>
                <a:ea typeface="Times New Roman"/>
              </a:rPr>
              <a:t>, </a:t>
            </a:r>
            <a:r>
              <a:rPr lang="en-US" sz="2900" spc="-20" dirty="0" err="1">
                <a:latin typeface="Times New Roman"/>
                <a:ea typeface="Times New Roman"/>
              </a:rPr>
              <a:t>unda</a:t>
            </a:r>
            <a:r>
              <a:rPr lang="en-US" sz="2900" spc="-20" dirty="0">
                <a:latin typeface="Times New Roman"/>
                <a:ea typeface="Times New Roman"/>
              </a:rPr>
              <a:t> </a:t>
            </a:r>
            <a:r>
              <a:rPr lang="en-US" sz="2900" spc="-20" dirty="0" err="1">
                <a:latin typeface="Times New Roman"/>
                <a:ea typeface="Times New Roman"/>
              </a:rPr>
              <a:t>ekin</a:t>
            </a:r>
            <a:r>
              <a:rPr lang="en-US" sz="2900" spc="-20" dirty="0">
                <a:latin typeface="Times New Roman"/>
                <a:ea typeface="Times New Roman"/>
              </a:rPr>
              <a:t> </a:t>
            </a:r>
            <a:r>
              <a:rPr lang="en-US" sz="2900" spc="-20" dirty="0" err="1">
                <a:latin typeface="Times New Roman"/>
                <a:ea typeface="Times New Roman"/>
              </a:rPr>
              <a:t>e</a:t>
            </a:r>
            <a:r>
              <a:rPr lang="en-US" sz="2900" spc="-20" dirty="0" err="1" smtClean="0">
                <a:latin typeface="Times New Roman"/>
                <a:ea typeface="Times New Roman"/>
              </a:rPr>
              <a:t>kilishi</a:t>
            </a:r>
            <a:r>
              <a:rPr lang="en-US" sz="2900" spc="-20" dirty="0" smtClean="0">
                <a:latin typeface="Times New Roman"/>
                <a:ea typeface="Times New Roman"/>
              </a:rPr>
              <a:t> </a:t>
            </a:r>
            <a:r>
              <a:rPr lang="en-US" sz="2900" spc="-20" dirty="0" err="1">
                <a:latin typeface="Times New Roman"/>
                <a:ea typeface="Times New Roman"/>
              </a:rPr>
              <a:t>yoki</a:t>
            </a:r>
            <a:r>
              <a:rPr lang="en-US" sz="2900" spc="-20" dirty="0">
                <a:latin typeface="Times New Roman"/>
                <a:ea typeface="Times New Roman"/>
              </a:rPr>
              <a:t> </a:t>
            </a:r>
            <a:r>
              <a:rPr lang="en-US" sz="2900" spc="-20" dirty="0" err="1">
                <a:latin typeface="Times New Roman"/>
                <a:ea typeface="Times New Roman"/>
              </a:rPr>
              <a:t>e</a:t>
            </a:r>
            <a:r>
              <a:rPr lang="en-US" sz="2900" spc="-20" dirty="0" err="1" smtClean="0">
                <a:latin typeface="Times New Roman"/>
                <a:ea typeface="Times New Roman"/>
              </a:rPr>
              <a:t>kilmasligiga</a:t>
            </a:r>
            <a:r>
              <a:rPr lang="en-US" sz="2900" spc="-20" dirty="0" smtClean="0">
                <a:latin typeface="Times New Roman"/>
                <a:ea typeface="Times New Roman"/>
              </a:rPr>
              <a:t> </a:t>
            </a:r>
            <a:r>
              <a:rPr lang="en-US" sz="2900" spc="-20" dirty="0" err="1">
                <a:latin typeface="Times New Roman"/>
                <a:ea typeface="Times New Roman"/>
              </a:rPr>
              <a:t>e’tibor</a:t>
            </a:r>
            <a:r>
              <a:rPr lang="en-US" sz="2900" spc="-20" dirty="0">
                <a:latin typeface="Times New Roman"/>
                <a:ea typeface="Times New Roman"/>
              </a:rPr>
              <a:t> </a:t>
            </a:r>
            <a:r>
              <a:rPr lang="en-US" sz="2900" spc="-20" dirty="0" err="1">
                <a:latin typeface="Times New Roman"/>
                <a:ea typeface="Times New Roman"/>
              </a:rPr>
              <a:t>berilmagan</a:t>
            </a:r>
            <a:r>
              <a:rPr lang="en-US" sz="2900" spc="-20" dirty="0" smtClean="0">
                <a:latin typeface="Times New Roman"/>
                <a:ea typeface="Times New Roman"/>
              </a:rPr>
              <a:t>.</a:t>
            </a:r>
            <a:endParaRPr lang="ru-RU" sz="2900" dirty="0">
              <a:latin typeface="Times New Roman"/>
              <a:ea typeface="Times New Roman"/>
            </a:endParaRPr>
          </a:p>
        </p:txBody>
      </p:sp>
    </p:spTree>
    <p:extLst>
      <p:ext uri="{BB962C8B-B14F-4D97-AF65-F5344CB8AC3E}">
        <p14:creationId xmlns:p14="http://schemas.microsoft.com/office/powerpoint/2010/main" val="35279394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755422"/>
          </a:xfrm>
          <a:prstGeom prst="rect">
            <a:avLst/>
          </a:prstGeom>
        </p:spPr>
        <p:txBody>
          <a:bodyPr wrap="square">
            <a:spAutoFit/>
          </a:bodyPr>
          <a:lstStyle/>
          <a:p>
            <a:pPr algn="just">
              <a:lnSpc>
                <a:spcPct val="115000"/>
              </a:lnSpc>
              <a:spcAft>
                <a:spcPts val="0"/>
              </a:spcAft>
            </a:pPr>
            <a:r>
              <a:rPr lang="en-US" sz="3200" dirty="0" smtClean="0">
                <a:solidFill>
                  <a:srgbClr val="000000"/>
                </a:solidFill>
                <a:latin typeface="Times New Roman"/>
                <a:ea typeface="Times New Roman"/>
              </a:rPr>
              <a:t>	</a:t>
            </a:r>
            <a:r>
              <a:rPr lang="en-US" sz="3200" spc="-20" dirty="0" smtClean="0">
                <a:latin typeface="Times New Roman"/>
                <a:ea typeface="Times New Roman"/>
              </a:rPr>
              <a:t>Bu </a:t>
            </a:r>
            <a:r>
              <a:rPr lang="en-US" sz="3200" spc="-20" dirty="0" err="1">
                <a:latin typeface="Times New Roman"/>
                <a:ea typeface="Times New Roman"/>
              </a:rPr>
              <a:t>soliq</a:t>
            </a:r>
            <a:r>
              <a:rPr lang="en-US" sz="3200" spc="-20" dirty="0">
                <a:latin typeface="Times New Roman"/>
                <a:ea typeface="Times New Roman"/>
              </a:rPr>
              <a:t> </a:t>
            </a:r>
            <a:r>
              <a:rPr lang="en-US" sz="3200" spc="-20" dirty="0" err="1">
                <a:latin typeface="Times New Roman"/>
                <a:ea typeface="Times New Roman"/>
              </a:rPr>
              <a:t>tizimiga</a:t>
            </a:r>
            <a:r>
              <a:rPr lang="en-US" sz="3200" spc="-20" dirty="0">
                <a:latin typeface="Times New Roman"/>
                <a:ea typeface="Times New Roman"/>
              </a:rPr>
              <a:t> </a:t>
            </a:r>
            <a:r>
              <a:rPr lang="en-US" sz="3200" spc="-20" dirty="0" err="1">
                <a:latin typeface="Times New Roman"/>
                <a:ea typeface="Times New Roman"/>
              </a:rPr>
              <a:t>yer</a:t>
            </a:r>
            <a:r>
              <a:rPr lang="en-US" sz="3200" spc="-20" dirty="0">
                <a:latin typeface="Times New Roman"/>
                <a:ea typeface="Times New Roman"/>
              </a:rPr>
              <a:t> </a:t>
            </a:r>
            <a:r>
              <a:rPr lang="en-US" sz="3200" spc="-20" dirty="0" err="1">
                <a:latin typeface="Times New Roman"/>
                <a:ea typeface="Times New Roman"/>
              </a:rPr>
              <a:t>solig'i</a:t>
            </a:r>
            <a:r>
              <a:rPr lang="en-US" sz="3200" spc="-20" dirty="0">
                <a:latin typeface="Times New Roman"/>
                <a:ea typeface="Times New Roman"/>
              </a:rPr>
              <a:t> - </a:t>
            </a:r>
            <a:r>
              <a:rPr lang="en-US" sz="3200" b="1" spc="-20" dirty="0" err="1">
                <a:solidFill>
                  <a:srgbClr val="0000FF"/>
                </a:solidFill>
                <a:latin typeface="Times New Roman"/>
                <a:ea typeface="Times New Roman"/>
              </a:rPr>
              <a:t>xiroj</a:t>
            </a:r>
            <a:r>
              <a:rPr lang="en-US" sz="3200" spc="-20" dirty="0">
                <a:latin typeface="Times New Roman"/>
                <a:ea typeface="Times New Roman"/>
              </a:rPr>
              <a:t> (</a:t>
            </a:r>
            <a:r>
              <a:rPr lang="en-US" sz="3200" spc="-20" dirty="0" err="1">
                <a:latin typeface="Times New Roman"/>
                <a:ea typeface="Times New Roman"/>
              </a:rPr>
              <a:t>hosilning</a:t>
            </a:r>
            <a:r>
              <a:rPr lang="en-US" sz="3200" spc="-20" dirty="0">
                <a:latin typeface="Times New Roman"/>
                <a:ea typeface="Times New Roman"/>
              </a:rPr>
              <a:t> </a:t>
            </a:r>
            <a:r>
              <a:rPr lang="en-US" sz="3200" spc="-20" dirty="0" smtClean="0">
                <a:latin typeface="Times New Roman"/>
                <a:ea typeface="Times New Roman"/>
              </a:rPr>
              <a:t>1/3 </a:t>
            </a:r>
            <a:r>
              <a:rPr lang="en-US" sz="3200" spc="-20" dirty="0" err="1" smtClean="0">
                <a:latin typeface="Times New Roman"/>
                <a:ea typeface="Times New Roman"/>
              </a:rPr>
              <a:t>qism</a:t>
            </a:r>
            <a:r>
              <a:rPr lang="en-US" sz="3200" spc="-20" dirty="0" smtClean="0">
                <a:latin typeface="Times New Roman"/>
                <a:ea typeface="Times New Roman"/>
              </a:rPr>
              <a:t> </a:t>
            </a:r>
            <a:r>
              <a:rPr lang="en-US" sz="3200" spc="-20" dirty="0" err="1" smtClean="0">
                <a:latin typeface="Times New Roman"/>
                <a:ea typeface="Times New Roman"/>
              </a:rPr>
              <a:t>miqdorida</a:t>
            </a:r>
            <a:r>
              <a:rPr lang="en-US" sz="3200" spc="-20" dirty="0">
                <a:latin typeface="Times New Roman"/>
                <a:ea typeface="Times New Roman"/>
              </a:rPr>
              <a:t>), </a:t>
            </a:r>
            <a:r>
              <a:rPr lang="en-US" sz="3200" spc="-20" dirty="0" err="1">
                <a:latin typeface="Times New Roman"/>
                <a:ea typeface="Times New Roman"/>
              </a:rPr>
              <a:t>chorva</a:t>
            </a:r>
            <a:r>
              <a:rPr lang="en-US" sz="3200" spc="-20" dirty="0">
                <a:latin typeface="Times New Roman"/>
                <a:ea typeface="Times New Roman"/>
              </a:rPr>
              <a:t>, </a:t>
            </a:r>
            <a:r>
              <a:rPr lang="en-US" sz="3200" spc="-20" dirty="0" err="1">
                <a:latin typeface="Times New Roman"/>
                <a:ea typeface="Times New Roman"/>
              </a:rPr>
              <a:t>hunarmandchilik</a:t>
            </a:r>
            <a:r>
              <a:rPr lang="en-US" sz="3200" spc="-20" dirty="0">
                <a:latin typeface="Times New Roman"/>
                <a:ea typeface="Times New Roman"/>
              </a:rPr>
              <a:t>, </a:t>
            </a:r>
            <a:r>
              <a:rPr lang="en-US" sz="3200" spc="-20" dirty="0" err="1">
                <a:latin typeface="Times New Roman"/>
                <a:ea typeface="Times New Roman"/>
              </a:rPr>
              <a:t>savdo</a:t>
            </a:r>
            <a:r>
              <a:rPr lang="en-US" sz="3200" spc="-20" dirty="0">
                <a:latin typeface="Times New Roman"/>
                <a:ea typeface="Times New Roman"/>
              </a:rPr>
              <a:t>- </a:t>
            </a:r>
            <a:r>
              <a:rPr lang="en-US" sz="3200" spc="-20" dirty="0" err="1">
                <a:latin typeface="Times New Roman"/>
                <a:ea typeface="Times New Roman"/>
              </a:rPr>
              <a:t>sotiqdan</a:t>
            </a:r>
            <a:r>
              <a:rPr lang="en-US" sz="3200" spc="-20" dirty="0">
                <a:latin typeface="Times New Roman"/>
                <a:ea typeface="Times New Roman"/>
              </a:rPr>
              <a:t> </a:t>
            </a:r>
            <a:r>
              <a:rPr lang="en-US" sz="3200" b="1" spc="-20" dirty="0" err="1">
                <a:solidFill>
                  <a:srgbClr val="0000FF"/>
                </a:solidFill>
                <a:latin typeface="Times New Roman"/>
                <a:ea typeface="Times New Roman"/>
              </a:rPr>
              <a:t>zakot</a:t>
            </a:r>
            <a:r>
              <a:rPr lang="en-US" sz="3200" spc="-20" dirty="0">
                <a:solidFill>
                  <a:srgbClr val="0000FF"/>
                </a:solidFill>
                <a:latin typeface="Times New Roman"/>
                <a:ea typeface="Times New Roman"/>
              </a:rPr>
              <a:t> </a:t>
            </a:r>
            <a:r>
              <a:rPr lang="en-US" sz="3200" spc="-20" dirty="0">
                <a:latin typeface="Times New Roman"/>
                <a:ea typeface="Times New Roman"/>
              </a:rPr>
              <a:t>(</a:t>
            </a:r>
            <a:r>
              <a:rPr lang="en-US" sz="3200" spc="-20" dirty="0" err="1">
                <a:latin typeface="Times New Roman"/>
                <a:ea typeface="Times New Roman"/>
              </a:rPr>
              <a:t>qirqdan</a:t>
            </a:r>
            <a:r>
              <a:rPr lang="en-US" sz="3200" spc="-20" dirty="0">
                <a:latin typeface="Times New Roman"/>
                <a:ea typeface="Times New Roman"/>
              </a:rPr>
              <a:t> </a:t>
            </a:r>
            <a:r>
              <a:rPr lang="en-US" sz="3200" spc="-20" dirty="0" err="1">
                <a:latin typeface="Times New Roman"/>
                <a:ea typeface="Times New Roman"/>
              </a:rPr>
              <a:t>bir</a:t>
            </a:r>
            <a:r>
              <a:rPr lang="en-US" sz="3200" spc="-20" dirty="0">
                <a:latin typeface="Times New Roman"/>
                <a:ea typeface="Times New Roman"/>
              </a:rPr>
              <a:t> </a:t>
            </a:r>
            <a:r>
              <a:rPr lang="en-US" sz="3200" spc="-20" dirty="0" err="1">
                <a:latin typeface="Times New Roman"/>
                <a:ea typeface="Times New Roman"/>
              </a:rPr>
              <a:t>miqdorda</a:t>
            </a:r>
            <a:r>
              <a:rPr lang="en-US" sz="3200" spc="-20" dirty="0">
                <a:latin typeface="Times New Roman"/>
                <a:ea typeface="Times New Roman"/>
              </a:rPr>
              <a:t>) </a:t>
            </a:r>
            <a:r>
              <a:rPr lang="en-US" sz="3200" spc="-20" dirty="0" err="1">
                <a:latin typeface="Times New Roman"/>
                <a:ea typeface="Times New Roman"/>
              </a:rPr>
              <a:t>hamda</a:t>
            </a:r>
            <a:r>
              <a:rPr lang="en-US" sz="3200" spc="-20" dirty="0">
                <a:latin typeface="Times New Roman"/>
                <a:ea typeface="Times New Roman"/>
              </a:rPr>
              <a:t> </a:t>
            </a:r>
            <a:r>
              <a:rPr lang="en-US" sz="3200" spc="-20" dirty="0" err="1">
                <a:latin typeface="Times New Roman"/>
                <a:ea typeface="Times New Roman"/>
              </a:rPr>
              <a:t>islomni</a:t>
            </a:r>
            <a:r>
              <a:rPr lang="en-US" sz="3200" spc="-20" dirty="0">
                <a:latin typeface="Times New Roman"/>
                <a:ea typeface="Times New Roman"/>
              </a:rPr>
              <a:t> </a:t>
            </a:r>
            <a:r>
              <a:rPr lang="en-US" sz="3200" spc="-20" dirty="0" err="1">
                <a:latin typeface="Times New Roman"/>
                <a:ea typeface="Times New Roman"/>
              </a:rPr>
              <a:t>qabul</a:t>
            </a:r>
            <a:r>
              <a:rPr lang="en-US" sz="3200" spc="-20" dirty="0">
                <a:latin typeface="Times New Roman"/>
                <a:ea typeface="Times New Roman"/>
              </a:rPr>
              <a:t> </a:t>
            </a:r>
            <a:r>
              <a:rPr lang="en-US" sz="3200" spc="-20" dirty="0" err="1">
                <a:latin typeface="Times New Roman"/>
                <a:ea typeface="Times New Roman"/>
              </a:rPr>
              <a:t>qilmagan</a:t>
            </a:r>
            <a:r>
              <a:rPr lang="en-US" sz="3200" spc="-20" dirty="0">
                <a:latin typeface="Times New Roman"/>
                <a:ea typeface="Times New Roman"/>
              </a:rPr>
              <a:t> </a:t>
            </a:r>
            <a:r>
              <a:rPr lang="en-US" sz="3200" spc="-20" dirty="0" err="1">
                <a:latin typeface="Times New Roman"/>
                <a:ea typeface="Times New Roman"/>
              </a:rPr>
              <a:t>shaxslardan</a:t>
            </a:r>
            <a:r>
              <a:rPr lang="en-US" sz="3200" spc="-20" dirty="0">
                <a:latin typeface="Times New Roman"/>
                <a:ea typeface="Times New Roman"/>
              </a:rPr>
              <a:t> </a:t>
            </a:r>
            <a:r>
              <a:rPr lang="en-US" sz="3200" spc="-20" dirty="0" err="1">
                <a:latin typeface="Times New Roman"/>
                <a:ea typeface="Times New Roman"/>
              </a:rPr>
              <a:t>olinadigan</a:t>
            </a:r>
            <a:r>
              <a:rPr lang="en-US" sz="3200" spc="-20" dirty="0">
                <a:latin typeface="Times New Roman"/>
                <a:ea typeface="Times New Roman"/>
              </a:rPr>
              <a:t> </a:t>
            </a:r>
            <a:r>
              <a:rPr lang="en-US" sz="3200" spc="-20" dirty="0" smtClean="0">
                <a:latin typeface="Times New Roman"/>
                <a:ea typeface="Times New Roman"/>
              </a:rPr>
              <a:t>– </a:t>
            </a:r>
            <a:r>
              <a:rPr lang="en-US" sz="3200" b="1" spc="-20" dirty="0" err="1" smtClean="0">
                <a:solidFill>
                  <a:srgbClr val="0000FF"/>
                </a:solidFill>
                <a:latin typeface="Times New Roman"/>
                <a:ea typeface="Times New Roman"/>
              </a:rPr>
              <a:t>jiz‘ya</a:t>
            </a:r>
            <a:r>
              <a:rPr lang="en-US" sz="3200" spc="-20" dirty="0" smtClean="0">
                <a:solidFill>
                  <a:srgbClr val="0000FF"/>
                </a:solidFill>
                <a:latin typeface="Times New Roman"/>
                <a:ea typeface="Times New Roman"/>
              </a:rPr>
              <a:t> </a:t>
            </a:r>
            <a:r>
              <a:rPr lang="en-US" sz="3200" spc="-20" dirty="0" err="1">
                <a:latin typeface="Times New Roman"/>
                <a:ea typeface="Times New Roman"/>
              </a:rPr>
              <a:t>solig'i</a:t>
            </a:r>
            <a:r>
              <a:rPr lang="en-US" sz="3200" spc="-20" dirty="0">
                <a:latin typeface="Times New Roman"/>
                <a:ea typeface="Times New Roman"/>
              </a:rPr>
              <a:t> ham </a:t>
            </a:r>
            <a:r>
              <a:rPr lang="en-US" sz="3200" spc="-20" dirty="0" err="1" smtClean="0">
                <a:latin typeface="Times New Roman"/>
                <a:ea typeface="Times New Roman"/>
              </a:rPr>
              <a:t>qo‘shilgan</a:t>
            </a:r>
            <a:r>
              <a:rPr lang="en-US" sz="3200" spc="-20" dirty="0" smtClean="0">
                <a:latin typeface="Times New Roman"/>
                <a:ea typeface="Times New Roman"/>
              </a:rPr>
              <a:t>.</a:t>
            </a:r>
          </a:p>
          <a:p>
            <a:pPr algn="just">
              <a:lnSpc>
                <a:spcPct val="115000"/>
              </a:lnSpc>
              <a:spcAft>
                <a:spcPts val="0"/>
              </a:spcAft>
            </a:pPr>
            <a:r>
              <a:rPr lang="en-US" sz="3200" dirty="0" smtClean="0">
                <a:latin typeface="Times New Roman"/>
                <a:ea typeface="Times New Roman"/>
              </a:rPr>
              <a:t>	</a:t>
            </a:r>
            <a:r>
              <a:rPr lang="en-US" sz="3200" dirty="0" err="1" smtClean="0">
                <a:latin typeface="Times New Roman"/>
                <a:ea typeface="Times New Roman"/>
              </a:rPr>
              <a:t>Jiz‘ya</a:t>
            </a:r>
            <a:r>
              <a:rPr lang="en-US" sz="3200" dirty="0" smtClean="0">
                <a:latin typeface="Times New Roman"/>
                <a:ea typeface="Times New Roman"/>
              </a:rPr>
              <a:t> </a:t>
            </a:r>
            <a:r>
              <a:rPr lang="en-US" sz="3200" dirty="0" err="1">
                <a:latin typeface="Times New Roman"/>
                <a:ea typeface="Times New Roman"/>
              </a:rPr>
              <a:t>balog‘atga</a:t>
            </a:r>
            <a:r>
              <a:rPr lang="en-US" sz="3200" dirty="0">
                <a:latin typeface="Times New Roman"/>
                <a:ea typeface="Times New Roman"/>
              </a:rPr>
              <a:t> </a:t>
            </a:r>
            <a:r>
              <a:rPr lang="en-US" sz="3200" dirty="0" err="1">
                <a:latin typeface="Times New Roman"/>
                <a:ea typeface="Times New Roman"/>
              </a:rPr>
              <a:t>yetganlarga</a:t>
            </a:r>
            <a:r>
              <a:rPr lang="en-US" sz="3200" dirty="0">
                <a:latin typeface="Times New Roman"/>
                <a:ea typeface="Times New Roman"/>
              </a:rPr>
              <a:t> </a:t>
            </a:r>
            <a:r>
              <a:rPr lang="en-US" sz="3200" dirty="0" err="1" smtClean="0">
                <a:latin typeface="Times New Roman"/>
                <a:ea typeface="Times New Roman"/>
              </a:rPr>
              <a:t>solingan</a:t>
            </a:r>
            <a:r>
              <a:rPr lang="en-US" sz="3200" dirty="0" smtClean="0">
                <a:latin typeface="Times New Roman"/>
                <a:ea typeface="Times New Roman"/>
              </a:rPr>
              <a:t> </a:t>
            </a:r>
            <a:r>
              <a:rPr lang="en-US" sz="3200" b="1" i="1" dirty="0" smtClean="0">
                <a:solidFill>
                  <a:srgbClr val="C00000"/>
                </a:solidFill>
                <a:latin typeface="Times New Roman"/>
                <a:ea typeface="Times New Roman"/>
              </a:rPr>
              <a:t>(</a:t>
            </a:r>
            <a:r>
              <a:rPr lang="en-US" sz="3200" b="1" i="1" dirty="0" err="1" smtClean="0">
                <a:solidFill>
                  <a:srgbClr val="C00000"/>
                </a:solidFill>
                <a:latin typeface="Times New Roman"/>
                <a:ea typeface="Times New Roman"/>
              </a:rPr>
              <a:t>qariyalar</a:t>
            </a:r>
            <a:r>
              <a:rPr lang="en-US" sz="3200" b="1" i="1" dirty="0">
                <a:solidFill>
                  <a:srgbClr val="C00000"/>
                </a:solidFill>
                <a:latin typeface="Times New Roman"/>
                <a:ea typeface="Times New Roman"/>
              </a:rPr>
              <a:t>, </a:t>
            </a:r>
            <a:r>
              <a:rPr lang="en-US" sz="3200" b="1" i="1" dirty="0" err="1">
                <a:solidFill>
                  <a:srgbClr val="C00000"/>
                </a:solidFill>
                <a:latin typeface="Times New Roman"/>
                <a:ea typeface="Times New Roman"/>
              </a:rPr>
              <a:t>ayollar</a:t>
            </a:r>
            <a:r>
              <a:rPr lang="en-US" sz="3200" b="1" i="1" dirty="0">
                <a:solidFill>
                  <a:srgbClr val="C00000"/>
                </a:solidFill>
                <a:latin typeface="Times New Roman"/>
                <a:ea typeface="Times New Roman"/>
              </a:rPr>
              <a:t>, </a:t>
            </a:r>
            <a:r>
              <a:rPr lang="en-US" sz="3200" b="1" i="1" dirty="0" err="1">
                <a:solidFill>
                  <a:srgbClr val="C00000"/>
                </a:solidFill>
                <a:latin typeface="Times New Roman"/>
                <a:ea typeface="Times New Roman"/>
              </a:rPr>
              <a:t>bolalar</a:t>
            </a:r>
            <a:r>
              <a:rPr lang="en-US" sz="3200" b="1" i="1" dirty="0">
                <a:solidFill>
                  <a:srgbClr val="C00000"/>
                </a:solidFill>
                <a:latin typeface="Times New Roman"/>
                <a:ea typeface="Times New Roman"/>
              </a:rPr>
              <a:t>, </a:t>
            </a:r>
            <a:r>
              <a:rPr lang="en-US" sz="3200" b="1" i="1" dirty="0" err="1">
                <a:solidFill>
                  <a:srgbClr val="C00000"/>
                </a:solidFill>
                <a:latin typeface="Times New Roman"/>
                <a:ea typeface="Times New Roman"/>
              </a:rPr>
              <a:t>qul</a:t>
            </a:r>
            <a:r>
              <a:rPr lang="en-US" sz="3200" b="1" i="1" dirty="0">
                <a:solidFill>
                  <a:srgbClr val="C00000"/>
                </a:solidFill>
                <a:latin typeface="Times New Roman"/>
                <a:ea typeface="Times New Roman"/>
              </a:rPr>
              <a:t> </a:t>
            </a:r>
            <a:r>
              <a:rPr lang="en-US" sz="3200" b="1" i="1" dirty="0" err="1">
                <a:solidFill>
                  <a:srgbClr val="C00000"/>
                </a:solidFill>
                <a:latin typeface="Times New Roman"/>
                <a:ea typeface="Times New Roman"/>
              </a:rPr>
              <a:t>va</a:t>
            </a:r>
            <a:r>
              <a:rPr lang="en-US" sz="3200" b="1" i="1" dirty="0">
                <a:solidFill>
                  <a:srgbClr val="C00000"/>
                </a:solidFill>
                <a:latin typeface="Times New Roman"/>
                <a:ea typeface="Times New Roman"/>
              </a:rPr>
              <a:t> </a:t>
            </a:r>
            <a:r>
              <a:rPr lang="en-US" sz="3200" b="1" i="1" dirty="0" err="1">
                <a:solidFill>
                  <a:srgbClr val="C00000"/>
                </a:solidFill>
                <a:latin typeface="Times New Roman"/>
                <a:ea typeface="Times New Roman"/>
              </a:rPr>
              <a:t>ishga</a:t>
            </a:r>
            <a:r>
              <a:rPr lang="en-US" sz="3200" b="1" i="1" dirty="0">
                <a:solidFill>
                  <a:srgbClr val="C00000"/>
                </a:solidFill>
                <a:latin typeface="Times New Roman"/>
                <a:ea typeface="Times New Roman"/>
              </a:rPr>
              <a:t> </a:t>
            </a:r>
            <a:r>
              <a:rPr lang="en-US" sz="3200" b="1" i="1" dirty="0" err="1">
                <a:solidFill>
                  <a:srgbClr val="C00000"/>
                </a:solidFill>
                <a:latin typeface="Times New Roman"/>
                <a:ea typeface="Times New Roman"/>
              </a:rPr>
              <a:t>yaroqsizlar</a:t>
            </a:r>
            <a:r>
              <a:rPr lang="en-US" sz="3200" b="1" i="1" dirty="0">
                <a:solidFill>
                  <a:srgbClr val="C00000"/>
                </a:solidFill>
                <a:latin typeface="Times New Roman"/>
                <a:ea typeface="Times New Roman"/>
              </a:rPr>
              <a:t> </a:t>
            </a:r>
            <a:r>
              <a:rPr lang="en-US" sz="3200" dirty="0" err="1" smtClean="0">
                <a:latin typeface="Times New Roman"/>
                <a:ea typeface="Times New Roman"/>
              </a:rPr>
              <a:t>esa</a:t>
            </a:r>
            <a:r>
              <a:rPr lang="en-US" sz="3200" dirty="0" smtClean="0">
                <a:latin typeface="Times New Roman"/>
                <a:ea typeface="Times New Roman"/>
              </a:rPr>
              <a:t> </a:t>
            </a:r>
            <a:r>
              <a:rPr lang="en-US" sz="3200" dirty="0" err="1" smtClean="0">
                <a:latin typeface="Times New Roman"/>
                <a:ea typeface="Times New Roman"/>
              </a:rPr>
              <a:t>undan</a:t>
            </a:r>
            <a:r>
              <a:rPr lang="en-US" sz="3200" dirty="0" smtClean="0">
                <a:latin typeface="Times New Roman"/>
                <a:ea typeface="Times New Roman"/>
              </a:rPr>
              <a:t> </a:t>
            </a:r>
            <a:r>
              <a:rPr lang="en-US" sz="3200" dirty="0" err="1">
                <a:latin typeface="Times New Roman"/>
                <a:ea typeface="Times New Roman"/>
              </a:rPr>
              <a:t>ozod</a:t>
            </a:r>
            <a:r>
              <a:rPr lang="en-US" sz="3200" dirty="0">
                <a:latin typeface="Times New Roman"/>
                <a:ea typeface="Times New Roman"/>
              </a:rPr>
              <a:t> </a:t>
            </a:r>
            <a:r>
              <a:rPr lang="en-US" sz="3200" dirty="0" err="1">
                <a:latin typeface="Times New Roman"/>
                <a:ea typeface="Times New Roman"/>
              </a:rPr>
              <a:t>qilingan</a:t>
            </a:r>
            <a:r>
              <a:rPr lang="en-US" sz="3200" dirty="0">
                <a:latin typeface="Times New Roman"/>
                <a:ea typeface="Times New Roman"/>
              </a:rPr>
              <a:t>). </a:t>
            </a:r>
            <a:r>
              <a:rPr lang="en-US" sz="3200" dirty="0" err="1">
                <a:latin typeface="Times New Roman"/>
                <a:ea typeface="Times New Roman"/>
              </a:rPr>
              <a:t>Jiz‘ya</a:t>
            </a:r>
            <a:r>
              <a:rPr lang="en-US" sz="3200" dirty="0">
                <a:latin typeface="Times New Roman"/>
                <a:ea typeface="Times New Roman"/>
              </a:rPr>
              <a:t>, </a:t>
            </a:r>
            <a:r>
              <a:rPr lang="en-US" sz="3200" dirty="0" err="1">
                <a:latin typeface="Times New Roman"/>
                <a:ea typeface="Times New Roman"/>
              </a:rPr>
              <a:t>asosan</a:t>
            </a:r>
            <a:r>
              <a:rPr lang="en-US" sz="3200" dirty="0">
                <a:latin typeface="Times New Roman"/>
                <a:ea typeface="Times New Roman"/>
              </a:rPr>
              <a:t>, </a:t>
            </a:r>
            <a:r>
              <a:rPr lang="en-US" sz="3200" b="1" dirty="0" err="1">
                <a:latin typeface="Times New Roman"/>
                <a:ea typeface="Times New Roman"/>
              </a:rPr>
              <a:t>pul</a:t>
            </a:r>
            <a:r>
              <a:rPr lang="en-US" sz="3200" b="1" dirty="0">
                <a:latin typeface="Times New Roman"/>
                <a:ea typeface="Times New Roman"/>
              </a:rPr>
              <a:t> </a:t>
            </a:r>
            <a:r>
              <a:rPr lang="en-US" sz="3200" b="1" dirty="0" err="1">
                <a:latin typeface="Times New Roman"/>
                <a:ea typeface="Times New Roman"/>
              </a:rPr>
              <a:t>va</a:t>
            </a:r>
            <a:r>
              <a:rPr lang="en-US" sz="3200" b="1" dirty="0">
                <a:latin typeface="Times New Roman"/>
                <a:ea typeface="Times New Roman"/>
              </a:rPr>
              <a:t> </a:t>
            </a:r>
            <a:r>
              <a:rPr lang="en-US" sz="3200" b="1" dirty="0" err="1" smtClean="0">
                <a:latin typeface="Times New Roman"/>
                <a:ea typeface="Times New Roman"/>
              </a:rPr>
              <a:t>natura</a:t>
            </a:r>
            <a:r>
              <a:rPr lang="en-US" sz="3200" b="1" dirty="0" smtClean="0">
                <a:latin typeface="Times New Roman"/>
                <a:ea typeface="Times New Roman"/>
              </a:rPr>
              <a:t> </a:t>
            </a:r>
            <a:r>
              <a:rPr lang="en-US" sz="3200" dirty="0" err="1" smtClean="0">
                <a:latin typeface="Times New Roman"/>
                <a:ea typeface="Times New Roman"/>
              </a:rPr>
              <a:t>tarzida</a:t>
            </a:r>
            <a:r>
              <a:rPr lang="en-US" sz="3200" dirty="0" smtClean="0">
                <a:latin typeface="Times New Roman"/>
                <a:ea typeface="Times New Roman"/>
              </a:rPr>
              <a:t> </a:t>
            </a:r>
            <a:r>
              <a:rPr lang="en-US" sz="3200" dirty="0" err="1">
                <a:latin typeface="Times New Roman"/>
                <a:ea typeface="Times New Roman"/>
              </a:rPr>
              <a:t>undirilgan</a:t>
            </a:r>
            <a:r>
              <a:rPr lang="en-US" sz="3200" dirty="0">
                <a:latin typeface="Times New Roman"/>
                <a:ea typeface="Times New Roman"/>
              </a:rPr>
              <a:t>.</a:t>
            </a:r>
          </a:p>
          <a:p>
            <a:pPr algn="just">
              <a:lnSpc>
                <a:spcPct val="115000"/>
              </a:lnSpc>
              <a:spcAft>
                <a:spcPts val="0"/>
              </a:spcAft>
            </a:pPr>
            <a:endParaRPr lang="ru-RU" sz="3200" dirty="0">
              <a:effectLst/>
              <a:latin typeface="Times New Roman"/>
              <a:ea typeface="Times New Roman"/>
            </a:endParaRPr>
          </a:p>
        </p:txBody>
      </p:sp>
    </p:spTree>
    <p:extLst>
      <p:ext uri="{BB962C8B-B14F-4D97-AF65-F5344CB8AC3E}">
        <p14:creationId xmlns:p14="http://schemas.microsoft.com/office/powerpoint/2010/main" val="39473309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6037102"/>
          </a:xfrm>
          <a:prstGeom prst="rect">
            <a:avLst/>
          </a:prstGeom>
        </p:spPr>
        <p:txBody>
          <a:bodyPr wrap="square">
            <a:spAutoFit/>
          </a:bodyPr>
          <a:lstStyle/>
          <a:p>
            <a:pPr algn="just">
              <a:lnSpc>
                <a:spcPct val="115000"/>
              </a:lnSpc>
              <a:spcAft>
                <a:spcPts val="0"/>
              </a:spcAft>
            </a:pPr>
            <a:r>
              <a:rPr lang="en-US" sz="2600" dirty="0" smtClean="0">
                <a:solidFill>
                  <a:srgbClr val="000000"/>
                </a:solidFill>
                <a:latin typeface="Times New Roman"/>
                <a:ea typeface="Times New Roman"/>
              </a:rPr>
              <a:t>	</a:t>
            </a:r>
            <a:r>
              <a:rPr lang="en-US" sz="2600" b="1" spc="-20" dirty="0">
                <a:solidFill>
                  <a:srgbClr val="C00000"/>
                </a:solidFill>
                <a:latin typeface="Times New Roman"/>
                <a:ea typeface="Times New Roman"/>
              </a:rPr>
              <a:t>USHR, ASHUR, ASHAR (</a:t>
            </a:r>
            <a:r>
              <a:rPr lang="en-US" sz="2600" b="1" spc="-20" dirty="0" err="1">
                <a:solidFill>
                  <a:srgbClr val="C00000"/>
                </a:solidFill>
                <a:latin typeface="Times New Roman"/>
                <a:ea typeface="Times New Roman"/>
              </a:rPr>
              <a:t>arabcha</a:t>
            </a:r>
            <a:r>
              <a:rPr lang="en-US" sz="2600" b="1" spc="-20" dirty="0">
                <a:solidFill>
                  <a:srgbClr val="C00000"/>
                </a:solidFill>
                <a:latin typeface="Times New Roman"/>
                <a:ea typeface="Times New Roman"/>
              </a:rPr>
              <a:t>) </a:t>
            </a:r>
            <a:r>
              <a:rPr lang="en-US" sz="2600" spc="-20" dirty="0">
                <a:latin typeface="Times New Roman"/>
                <a:ea typeface="Times New Roman"/>
              </a:rPr>
              <a:t>– </a:t>
            </a:r>
            <a:r>
              <a:rPr lang="en-US" sz="2600" b="1" i="1" spc="-20" dirty="0" err="1">
                <a:solidFill>
                  <a:srgbClr val="0000FF"/>
                </a:solidFill>
                <a:latin typeface="Times New Roman"/>
                <a:ea typeface="Times New Roman"/>
              </a:rPr>
              <a:t>idora</a:t>
            </a:r>
            <a:r>
              <a:rPr lang="en-US" sz="2600" b="1" i="1" spc="-20" dirty="0">
                <a:solidFill>
                  <a:srgbClr val="0000FF"/>
                </a:solidFill>
                <a:latin typeface="Times New Roman"/>
                <a:ea typeface="Times New Roman"/>
              </a:rPr>
              <a:t> </a:t>
            </a:r>
            <a:r>
              <a:rPr lang="en-US" sz="2600" b="1" i="1" spc="-20" dirty="0" err="1" smtClean="0">
                <a:solidFill>
                  <a:srgbClr val="0000FF"/>
                </a:solidFill>
                <a:latin typeface="Times New Roman"/>
                <a:ea typeface="Times New Roman"/>
              </a:rPr>
              <a:t>ishlari</a:t>
            </a:r>
            <a:r>
              <a:rPr lang="en-US" sz="2600" b="1" i="1" spc="-20" dirty="0" smtClean="0">
                <a:solidFill>
                  <a:srgbClr val="0000FF"/>
                </a:solidFill>
                <a:latin typeface="Times New Roman"/>
                <a:ea typeface="Times New Roman"/>
              </a:rPr>
              <a:t> </a:t>
            </a:r>
            <a:r>
              <a:rPr lang="en-US" sz="2600" b="1" i="1" spc="-20" dirty="0" err="1" smtClean="0">
                <a:solidFill>
                  <a:srgbClr val="0000FF"/>
                </a:solidFill>
                <a:latin typeface="Times New Roman"/>
                <a:ea typeface="Times New Roman"/>
              </a:rPr>
              <a:t>uchun</a:t>
            </a:r>
            <a:r>
              <a:rPr lang="en-US" sz="2600" b="1" i="1" spc="-20" dirty="0" smtClean="0">
                <a:solidFill>
                  <a:srgbClr val="0000FF"/>
                </a:solidFill>
                <a:latin typeface="Times New Roman"/>
                <a:ea typeface="Times New Roman"/>
              </a:rPr>
              <a:t> </a:t>
            </a:r>
            <a:r>
              <a:rPr lang="en-US" sz="2600" b="1" i="1" spc="-20" dirty="0" err="1">
                <a:solidFill>
                  <a:srgbClr val="0000FF"/>
                </a:solidFill>
                <a:latin typeface="Times New Roman"/>
                <a:ea typeface="Times New Roman"/>
              </a:rPr>
              <a:t>daromadning</a:t>
            </a:r>
            <a:r>
              <a:rPr lang="en-US" sz="2600" b="1" i="1" spc="-20" dirty="0">
                <a:solidFill>
                  <a:srgbClr val="0000FF"/>
                </a:solidFill>
                <a:latin typeface="Times New Roman"/>
                <a:ea typeface="Times New Roman"/>
              </a:rPr>
              <a:t> </a:t>
            </a:r>
            <a:r>
              <a:rPr lang="en-US" sz="2600" b="1" i="1" spc="-20" dirty="0" err="1">
                <a:solidFill>
                  <a:srgbClr val="0000FF"/>
                </a:solidFill>
                <a:latin typeface="Times New Roman"/>
                <a:ea typeface="Times New Roman"/>
              </a:rPr>
              <a:t>o‘ndan</a:t>
            </a:r>
            <a:r>
              <a:rPr lang="en-US" sz="2600" b="1" i="1" spc="-20" dirty="0">
                <a:solidFill>
                  <a:srgbClr val="0000FF"/>
                </a:solidFill>
                <a:latin typeface="Times New Roman"/>
                <a:ea typeface="Times New Roman"/>
              </a:rPr>
              <a:t> </a:t>
            </a:r>
            <a:r>
              <a:rPr lang="en-US" sz="2600" b="1" i="1" spc="-20" dirty="0" err="1">
                <a:solidFill>
                  <a:srgbClr val="0000FF"/>
                </a:solidFill>
                <a:latin typeface="Times New Roman"/>
                <a:ea typeface="Times New Roman"/>
              </a:rPr>
              <a:t>biri</a:t>
            </a:r>
            <a:r>
              <a:rPr lang="en-US" sz="2600" b="1" i="1" spc="-20" dirty="0">
                <a:solidFill>
                  <a:srgbClr val="0000FF"/>
                </a:solidFill>
                <a:latin typeface="Times New Roman"/>
                <a:ea typeface="Times New Roman"/>
              </a:rPr>
              <a:t> </a:t>
            </a:r>
            <a:r>
              <a:rPr lang="en-US" sz="2600" b="1" i="1" spc="-20" dirty="0" err="1">
                <a:solidFill>
                  <a:srgbClr val="0000FF"/>
                </a:solidFill>
                <a:latin typeface="Times New Roman"/>
                <a:ea typeface="Times New Roman"/>
              </a:rPr>
              <a:t>hisobidan</a:t>
            </a:r>
            <a:r>
              <a:rPr lang="en-US" sz="2600" b="1" i="1" spc="-20" dirty="0">
                <a:solidFill>
                  <a:srgbClr val="0000FF"/>
                </a:solidFill>
                <a:latin typeface="Times New Roman"/>
                <a:ea typeface="Times New Roman"/>
              </a:rPr>
              <a:t> </a:t>
            </a:r>
            <a:r>
              <a:rPr lang="en-US" sz="2600" b="1" i="1" spc="-20" dirty="0" err="1" smtClean="0">
                <a:solidFill>
                  <a:srgbClr val="0000FF"/>
                </a:solidFill>
                <a:latin typeface="Times New Roman"/>
                <a:ea typeface="Times New Roman"/>
              </a:rPr>
              <a:t>olinadigan</a:t>
            </a:r>
            <a:r>
              <a:rPr lang="en-US" sz="2600" b="1" i="1" spc="-20" dirty="0" smtClean="0">
                <a:solidFill>
                  <a:srgbClr val="0000FF"/>
                </a:solidFill>
                <a:latin typeface="Times New Roman"/>
                <a:ea typeface="Times New Roman"/>
              </a:rPr>
              <a:t> </a:t>
            </a:r>
            <a:r>
              <a:rPr lang="en-US" sz="2600" b="1" i="1" spc="-20" dirty="0" err="1" smtClean="0">
                <a:solidFill>
                  <a:srgbClr val="0000FF"/>
                </a:solidFill>
                <a:latin typeface="Times New Roman"/>
                <a:ea typeface="Times New Roman"/>
              </a:rPr>
              <a:t>soliq</a:t>
            </a:r>
            <a:r>
              <a:rPr lang="en-US" sz="2600" b="1" i="1" spc="-20" dirty="0" smtClean="0">
                <a:solidFill>
                  <a:srgbClr val="0000FF"/>
                </a:solidFill>
                <a:latin typeface="Times New Roman"/>
                <a:ea typeface="Times New Roman"/>
              </a:rPr>
              <a:t> </a:t>
            </a:r>
            <a:r>
              <a:rPr lang="en-US" sz="2600" b="1" i="1" spc="-20" dirty="0" err="1">
                <a:solidFill>
                  <a:srgbClr val="0000FF"/>
                </a:solidFill>
                <a:latin typeface="Times New Roman"/>
                <a:ea typeface="Times New Roman"/>
              </a:rPr>
              <a:t>turi</a:t>
            </a:r>
            <a:r>
              <a:rPr lang="en-US" sz="2600" b="1" i="1" spc="-20" dirty="0">
                <a:solidFill>
                  <a:srgbClr val="0000FF"/>
                </a:solidFill>
                <a:latin typeface="Times New Roman"/>
                <a:ea typeface="Times New Roman"/>
              </a:rPr>
              <a:t>. </a:t>
            </a:r>
            <a:r>
              <a:rPr lang="en-US" sz="2600" spc="-20" dirty="0" err="1">
                <a:latin typeface="Times New Roman"/>
                <a:ea typeface="Times New Roman"/>
              </a:rPr>
              <a:t>Musulmon</a:t>
            </a:r>
            <a:r>
              <a:rPr lang="en-US" sz="2600" spc="-20" dirty="0">
                <a:latin typeface="Times New Roman"/>
                <a:ea typeface="Times New Roman"/>
              </a:rPr>
              <a:t> </a:t>
            </a:r>
            <a:r>
              <a:rPr lang="en-US" sz="2600" spc="-20" dirty="0" err="1">
                <a:latin typeface="Times New Roman"/>
                <a:ea typeface="Times New Roman"/>
              </a:rPr>
              <a:t>mamlakatlarida</a:t>
            </a:r>
            <a:r>
              <a:rPr lang="en-US" sz="2600" spc="-20" dirty="0">
                <a:latin typeface="Times New Roman"/>
                <a:ea typeface="Times New Roman"/>
              </a:rPr>
              <a:t> </a:t>
            </a:r>
            <a:r>
              <a:rPr lang="en-US" sz="2600" b="1" spc="-20" dirty="0" err="1">
                <a:latin typeface="Times New Roman"/>
                <a:ea typeface="Times New Roman"/>
              </a:rPr>
              <a:t>natura</a:t>
            </a:r>
            <a:r>
              <a:rPr lang="en-US" sz="2600" b="1" spc="-20" dirty="0">
                <a:latin typeface="Times New Roman"/>
                <a:ea typeface="Times New Roman"/>
              </a:rPr>
              <a:t> </a:t>
            </a:r>
            <a:r>
              <a:rPr lang="en-US" sz="2600" b="1" spc="-20" dirty="0" err="1" smtClean="0">
                <a:latin typeface="Times New Roman"/>
                <a:ea typeface="Times New Roman"/>
              </a:rPr>
              <a:t>shaklida</a:t>
            </a:r>
            <a:r>
              <a:rPr lang="en-US" sz="2600" b="1" spc="-20" dirty="0" smtClean="0">
                <a:latin typeface="Times New Roman"/>
                <a:ea typeface="Times New Roman"/>
              </a:rPr>
              <a:t> (</a:t>
            </a:r>
            <a:r>
              <a:rPr lang="en-US" sz="2600" b="1" spc="-20" dirty="0" err="1" smtClean="0">
                <a:latin typeface="Times New Roman"/>
                <a:ea typeface="Times New Roman"/>
              </a:rPr>
              <a:t>ba‘zan</a:t>
            </a:r>
            <a:r>
              <a:rPr lang="en-US" sz="2600" b="1" spc="-20" dirty="0" smtClean="0">
                <a:latin typeface="Times New Roman"/>
                <a:ea typeface="Times New Roman"/>
              </a:rPr>
              <a:t> </a:t>
            </a:r>
            <a:r>
              <a:rPr lang="en-US" sz="2600" b="1" spc="-20" dirty="0" err="1">
                <a:latin typeface="Times New Roman"/>
                <a:ea typeface="Times New Roman"/>
              </a:rPr>
              <a:t>pul</a:t>
            </a:r>
            <a:r>
              <a:rPr lang="en-US" sz="2600" b="1" spc="-20" dirty="0">
                <a:latin typeface="Times New Roman"/>
                <a:ea typeface="Times New Roman"/>
              </a:rPr>
              <a:t> </a:t>
            </a:r>
            <a:r>
              <a:rPr lang="en-US" sz="2600" b="1" spc="-20" dirty="0" err="1">
                <a:latin typeface="Times New Roman"/>
                <a:ea typeface="Times New Roman"/>
              </a:rPr>
              <a:t>bilan</a:t>
            </a:r>
            <a:r>
              <a:rPr lang="en-US" sz="2600" b="1" spc="-20" dirty="0">
                <a:latin typeface="Times New Roman"/>
                <a:ea typeface="Times New Roman"/>
              </a:rPr>
              <a:t>) </a:t>
            </a:r>
            <a:r>
              <a:rPr lang="en-US" sz="2600" spc="-20" dirty="0" err="1">
                <a:latin typeface="Times New Roman"/>
                <a:ea typeface="Times New Roman"/>
              </a:rPr>
              <a:t>undirilgan</a:t>
            </a:r>
            <a:r>
              <a:rPr lang="en-US" sz="2600" spc="-20" dirty="0">
                <a:latin typeface="Times New Roman"/>
                <a:ea typeface="Times New Roman"/>
              </a:rPr>
              <a:t>. </a:t>
            </a:r>
            <a:r>
              <a:rPr lang="en-US" sz="2600" spc="-20" dirty="0" err="1">
                <a:latin typeface="Times New Roman"/>
                <a:ea typeface="Times New Roman"/>
              </a:rPr>
              <a:t>Ushr</a:t>
            </a:r>
            <a:r>
              <a:rPr lang="en-US" sz="2600" spc="-20" dirty="0">
                <a:latin typeface="Times New Roman"/>
                <a:ea typeface="Times New Roman"/>
              </a:rPr>
              <a:t> </a:t>
            </a:r>
            <a:r>
              <a:rPr lang="en-US" sz="2600" spc="-20" dirty="0" err="1">
                <a:latin typeface="Times New Roman"/>
                <a:ea typeface="Times New Roman"/>
              </a:rPr>
              <a:t>solig‘i</a:t>
            </a:r>
            <a:r>
              <a:rPr lang="en-US" sz="2600" spc="-20" dirty="0">
                <a:latin typeface="Times New Roman"/>
                <a:ea typeface="Times New Roman"/>
              </a:rPr>
              <a:t> </a:t>
            </a:r>
            <a:r>
              <a:rPr lang="en-US" sz="2600" spc="-20" dirty="0" err="1">
                <a:latin typeface="Times New Roman"/>
                <a:ea typeface="Times New Roman"/>
              </a:rPr>
              <a:t>har</a:t>
            </a:r>
            <a:r>
              <a:rPr lang="en-US" sz="2600" spc="-20" dirty="0">
                <a:latin typeface="Times New Roman"/>
                <a:ea typeface="Times New Roman"/>
              </a:rPr>
              <a:t> </a:t>
            </a:r>
            <a:r>
              <a:rPr lang="en-US" sz="2600" spc="-20" dirty="0" err="1" smtClean="0">
                <a:latin typeface="Times New Roman"/>
                <a:ea typeface="Times New Roman"/>
              </a:rPr>
              <a:t>yili</a:t>
            </a:r>
            <a:r>
              <a:rPr lang="en-US" sz="2600" spc="-20" dirty="0" smtClean="0">
                <a:latin typeface="Times New Roman"/>
                <a:ea typeface="Times New Roman"/>
              </a:rPr>
              <a:t> </a:t>
            </a:r>
            <a:r>
              <a:rPr lang="en-US" sz="2600" b="1" i="1" spc="-20" dirty="0" err="1" smtClean="0">
                <a:latin typeface="Times New Roman"/>
                <a:ea typeface="Times New Roman"/>
              </a:rPr>
              <a:t>dehqonchilik</a:t>
            </a:r>
            <a:r>
              <a:rPr lang="en-US" sz="2600" b="1" i="1" spc="-20" dirty="0">
                <a:latin typeface="Times New Roman"/>
                <a:ea typeface="Times New Roman"/>
              </a:rPr>
              <a:t>, </a:t>
            </a:r>
            <a:r>
              <a:rPr lang="en-US" sz="2600" b="1" i="1" spc="-20" dirty="0" err="1">
                <a:latin typeface="Times New Roman"/>
                <a:ea typeface="Times New Roman"/>
              </a:rPr>
              <a:t>chorvachilik</a:t>
            </a:r>
            <a:r>
              <a:rPr lang="en-US" sz="2600" b="1" i="1" spc="-20" dirty="0">
                <a:latin typeface="Times New Roman"/>
                <a:ea typeface="Times New Roman"/>
              </a:rPr>
              <a:t>, </a:t>
            </a:r>
            <a:r>
              <a:rPr lang="en-US" sz="2600" b="1" i="1" spc="-20" dirty="0" err="1">
                <a:latin typeface="Times New Roman"/>
                <a:ea typeface="Times New Roman"/>
              </a:rPr>
              <a:t>baliqchilik</a:t>
            </a:r>
            <a:r>
              <a:rPr lang="en-US" sz="2600" b="1" i="1" spc="-20" dirty="0">
                <a:latin typeface="Times New Roman"/>
                <a:ea typeface="Times New Roman"/>
              </a:rPr>
              <a:t> </a:t>
            </a:r>
            <a:r>
              <a:rPr lang="en-US" sz="2600" b="1" i="1" spc="-20" dirty="0" err="1">
                <a:latin typeface="Times New Roman"/>
                <a:ea typeface="Times New Roman"/>
              </a:rPr>
              <a:t>mahsulotlari</a:t>
            </a:r>
            <a:r>
              <a:rPr lang="en-US" sz="2600" spc="-20" dirty="0">
                <a:latin typeface="Times New Roman"/>
                <a:ea typeface="Times New Roman"/>
              </a:rPr>
              <a:t> </a:t>
            </a:r>
            <a:r>
              <a:rPr lang="en-US" sz="2600" spc="-20" dirty="0" err="1" smtClean="0">
                <a:latin typeface="Times New Roman"/>
                <a:ea typeface="Times New Roman"/>
              </a:rPr>
              <a:t>va</a:t>
            </a:r>
            <a:r>
              <a:rPr lang="en-US" sz="2600" spc="-20" dirty="0" smtClean="0">
                <a:latin typeface="Times New Roman"/>
                <a:ea typeface="Times New Roman"/>
              </a:rPr>
              <a:t> </a:t>
            </a:r>
            <a:r>
              <a:rPr lang="en-US" sz="2600" spc="-20" dirty="0" err="1" smtClean="0">
                <a:latin typeface="Times New Roman"/>
                <a:ea typeface="Times New Roman"/>
              </a:rPr>
              <a:t>boshqalardan</a:t>
            </a:r>
            <a:r>
              <a:rPr lang="en-US" sz="2600" spc="-20" dirty="0" smtClean="0">
                <a:latin typeface="Times New Roman"/>
                <a:ea typeface="Times New Roman"/>
              </a:rPr>
              <a:t> </a:t>
            </a:r>
            <a:r>
              <a:rPr lang="en-US" sz="2600" spc="-20" dirty="0" err="1">
                <a:latin typeface="Times New Roman"/>
                <a:ea typeface="Times New Roman"/>
              </a:rPr>
              <a:t>olingan</a:t>
            </a:r>
            <a:r>
              <a:rPr lang="en-US" sz="2600" spc="-20" dirty="0">
                <a:latin typeface="Times New Roman"/>
                <a:ea typeface="Times New Roman"/>
              </a:rPr>
              <a:t>. </a:t>
            </a:r>
            <a:r>
              <a:rPr lang="en-US" sz="2600" spc="-20" dirty="0" err="1">
                <a:latin typeface="Times New Roman"/>
                <a:ea typeface="Times New Roman"/>
              </a:rPr>
              <a:t>Dastlabki</a:t>
            </a:r>
            <a:r>
              <a:rPr lang="en-US" sz="2600" spc="-20" dirty="0">
                <a:latin typeface="Times New Roman"/>
                <a:ea typeface="Times New Roman"/>
              </a:rPr>
              <a:t> </a:t>
            </a:r>
            <a:r>
              <a:rPr lang="en-US" sz="2600" spc="-20" dirty="0" err="1">
                <a:latin typeface="Times New Roman"/>
                <a:ea typeface="Times New Roman"/>
              </a:rPr>
              <a:t>davrlarda</a:t>
            </a:r>
            <a:r>
              <a:rPr lang="en-US" sz="2600" spc="-20" dirty="0">
                <a:latin typeface="Times New Roman"/>
                <a:ea typeface="Times New Roman"/>
              </a:rPr>
              <a:t> </a:t>
            </a:r>
            <a:r>
              <a:rPr lang="en-US" sz="2600" b="1" spc="-20" dirty="0" err="1" smtClean="0">
                <a:solidFill>
                  <a:srgbClr val="0000FF"/>
                </a:solidFill>
                <a:latin typeface="Times New Roman"/>
                <a:ea typeface="Times New Roman"/>
              </a:rPr>
              <a:t>sayyidlar</a:t>
            </a:r>
            <a:r>
              <a:rPr lang="en-US" sz="2600" b="1" spc="-20" dirty="0" smtClean="0">
                <a:solidFill>
                  <a:srgbClr val="0000FF"/>
                </a:solidFill>
                <a:latin typeface="Times New Roman"/>
                <a:ea typeface="Times New Roman"/>
              </a:rPr>
              <a:t>, </a:t>
            </a:r>
            <a:r>
              <a:rPr lang="en-US" sz="2600" b="1" spc="-20" dirty="0" err="1" smtClean="0">
                <a:solidFill>
                  <a:srgbClr val="0000FF"/>
                </a:solidFill>
                <a:latin typeface="Times New Roman"/>
                <a:ea typeface="Times New Roman"/>
              </a:rPr>
              <a:t>yirik</a:t>
            </a:r>
            <a:r>
              <a:rPr lang="en-US" sz="2600" b="1" spc="-20" dirty="0" smtClean="0">
                <a:solidFill>
                  <a:srgbClr val="0000FF"/>
                </a:solidFill>
                <a:latin typeface="Times New Roman"/>
                <a:ea typeface="Times New Roman"/>
              </a:rPr>
              <a:t> </a:t>
            </a:r>
            <a:r>
              <a:rPr lang="en-US" sz="2600" b="1" spc="-20" dirty="0" err="1">
                <a:solidFill>
                  <a:srgbClr val="0000FF"/>
                </a:solidFill>
                <a:latin typeface="Times New Roman"/>
                <a:ea typeface="Times New Roman"/>
              </a:rPr>
              <a:t>musulmon</a:t>
            </a:r>
            <a:r>
              <a:rPr lang="en-US" sz="2600" b="1" spc="-20" dirty="0">
                <a:solidFill>
                  <a:srgbClr val="0000FF"/>
                </a:solidFill>
                <a:latin typeface="Times New Roman"/>
                <a:ea typeface="Times New Roman"/>
              </a:rPr>
              <a:t> </a:t>
            </a:r>
            <a:r>
              <a:rPr lang="en-US" sz="2600" b="1" spc="-20" dirty="0" err="1">
                <a:solidFill>
                  <a:srgbClr val="0000FF"/>
                </a:solidFill>
                <a:latin typeface="Times New Roman"/>
                <a:ea typeface="Times New Roman"/>
              </a:rPr>
              <a:t>ulamolari</a:t>
            </a:r>
            <a:r>
              <a:rPr lang="en-US" sz="2600" b="1" spc="-20" dirty="0">
                <a:solidFill>
                  <a:srgbClr val="0000FF"/>
                </a:solidFill>
                <a:latin typeface="Times New Roman"/>
                <a:ea typeface="Times New Roman"/>
              </a:rPr>
              <a:t>, </a:t>
            </a:r>
            <a:r>
              <a:rPr lang="en-US" sz="2600" b="1" spc="-20" dirty="0" err="1">
                <a:solidFill>
                  <a:srgbClr val="0000FF"/>
                </a:solidFill>
                <a:latin typeface="Times New Roman"/>
                <a:ea typeface="Times New Roman"/>
              </a:rPr>
              <a:t>shuningdek</a:t>
            </a:r>
            <a:r>
              <a:rPr lang="en-US" sz="2600" b="1" spc="-20" dirty="0">
                <a:solidFill>
                  <a:srgbClr val="0000FF"/>
                </a:solidFill>
                <a:latin typeface="Times New Roman"/>
                <a:ea typeface="Times New Roman"/>
              </a:rPr>
              <a:t>, </a:t>
            </a:r>
            <a:r>
              <a:rPr lang="en-US" sz="2600" b="1" spc="-20" dirty="0" err="1">
                <a:solidFill>
                  <a:srgbClr val="0000FF"/>
                </a:solidFill>
                <a:latin typeface="Times New Roman"/>
                <a:ea typeface="Times New Roman"/>
              </a:rPr>
              <a:t>ayrim</a:t>
            </a:r>
            <a:r>
              <a:rPr lang="en-US" sz="2600" b="1" spc="-20" dirty="0">
                <a:solidFill>
                  <a:srgbClr val="0000FF"/>
                </a:solidFill>
                <a:latin typeface="Times New Roman"/>
                <a:ea typeface="Times New Roman"/>
              </a:rPr>
              <a:t> </a:t>
            </a:r>
            <a:r>
              <a:rPr lang="en-US" sz="2600" b="1" spc="-20" dirty="0" err="1" smtClean="0">
                <a:solidFill>
                  <a:srgbClr val="0000FF"/>
                </a:solidFill>
                <a:latin typeface="Times New Roman"/>
                <a:ea typeface="Times New Roman"/>
              </a:rPr>
              <a:t>amirlar</a:t>
            </a:r>
            <a:r>
              <a:rPr lang="en-US" sz="2600" spc="-20" dirty="0" smtClean="0">
                <a:latin typeface="Times New Roman"/>
                <a:ea typeface="Times New Roman"/>
              </a:rPr>
              <a:t> </a:t>
            </a:r>
            <a:r>
              <a:rPr lang="en-US" sz="2600" spc="-20" dirty="0" err="1" smtClean="0">
                <a:latin typeface="Times New Roman"/>
                <a:ea typeface="Times New Roman"/>
              </a:rPr>
              <a:t>hamda</a:t>
            </a:r>
            <a:r>
              <a:rPr lang="en-US" sz="2600" spc="-20" dirty="0" smtClean="0">
                <a:latin typeface="Times New Roman"/>
                <a:ea typeface="Times New Roman"/>
              </a:rPr>
              <a:t> </a:t>
            </a:r>
            <a:r>
              <a:rPr lang="en-US" sz="2600" b="1" spc="-20" dirty="0">
                <a:solidFill>
                  <a:srgbClr val="0000FF"/>
                </a:solidFill>
                <a:latin typeface="Times New Roman"/>
                <a:ea typeface="Times New Roman"/>
              </a:rPr>
              <a:t>“</a:t>
            </a:r>
            <a:r>
              <a:rPr lang="en-US" sz="2600" b="1" spc="-20" dirty="0" err="1">
                <a:solidFill>
                  <a:srgbClr val="0000FF"/>
                </a:solidFill>
                <a:latin typeface="Times New Roman"/>
                <a:ea typeface="Times New Roman"/>
              </a:rPr>
              <a:t>islom</a:t>
            </a:r>
            <a:r>
              <a:rPr lang="en-US" sz="2600" b="1" spc="-20" dirty="0">
                <a:solidFill>
                  <a:srgbClr val="0000FF"/>
                </a:solidFill>
                <a:latin typeface="Times New Roman"/>
                <a:ea typeface="Times New Roman"/>
              </a:rPr>
              <a:t> </a:t>
            </a:r>
            <a:r>
              <a:rPr lang="en-US" sz="2600" b="1" spc="-20" dirty="0" err="1">
                <a:solidFill>
                  <a:srgbClr val="0000FF"/>
                </a:solidFill>
                <a:latin typeface="Times New Roman"/>
                <a:ea typeface="Times New Roman"/>
              </a:rPr>
              <a:t>lashkariga</a:t>
            </a:r>
            <a:r>
              <a:rPr lang="en-US" sz="2600" b="1" spc="-20" dirty="0">
                <a:solidFill>
                  <a:srgbClr val="0000FF"/>
                </a:solidFill>
                <a:latin typeface="Times New Roman"/>
                <a:ea typeface="Times New Roman"/>
              </a:rPr>
              <a:t> </a:t>
            </a:r>
            <a:r>
              <a:rPr lang="en-US" sz="2600" b="1" spc="-20" dirty="0" err="1">
                <a:solidFill>
                  <a:srgbClr val="0000FF"/>
                </a:solidFill>
                <a:latin typeface="Times New Roman"/>
                <a:ea typeface="Times New Roman"/>
              </a:rPr>
              <a:t>o‘z</a:t>
            </a:r>
            <a:r>
              <a:rPr lang="en-US" sz="2600" b="1" spc="-20" dirty="0">
                <a:solidFill>
                  <a:srgbClr val="0000FF"/>
                </a:solidFill>
                <a:latin typeface="Times New Roman"/>
                <a:ea typeface="Times New Roman"/>
              </a:rPr>
              <a:t> </a:t>
            </a:r>
            <a:r>
              <a:rPr lang="en-US" sz="2600" b="1" spc="-20" dirty="0" err="1">
                <a:solidFill>
                  <a:srgbClr val="0000FF"/>
                </a:solidFill>
                <a:latin typeface="Times New Roman"/>
                <a:ea typeface="Times New Roman"/>
              </a:rPr>
              <a:t>ixtiyori</a:t>
            </a:r>
            <a:r>
              <a:rPr lang="en-US" sz="2600" b="1" spc="-20" dirty="0">
                <a:solidFill>
                  <a:srgbClr val="0000FF"/>
                </a:solidFill>
                <a:latin typeface="Times New Roman"/>
                <a:ea typeface="Times New Roman"/>
              </a:rPr>
              <a:t> </a:t>
            </a:r>
            <a:r>
              <a:rPr lang="en-US" sz="2600" b="1" spc="-20" dirty="0" err="1">
                <a:solidFill>
                  <a:srgbClr val="0000FF"/>
                </a:solidFill>
                <a:latin typeface="Times New Roman"/>
                <a:ea typeface="Times New Roman"/>
              </a:rPr>
              <a:t>bilan</a:t>
            </a:r>
            <a:r>
              <a:rPr lang="en-US" sz="2600" b="1" spc="-20" dirty="0">
                <a:solidFill>
                  <a:srgbClr val="0000FF"/>
                </a:solidFill>
                <a:latin typeface="Times New Roman"/>
                <a:ea typeface="Times New Roman"/>
              </a:rPr>
              <a:t> </a:t>
            </a:r>
            <a:r>
              <a:rPr lang="en-US" sz="2600" b="1" spc="-20" dirty="0" err="1" smtClean="0">
                <a:solidFill>
                  <a:srgbClr val="0000FF"/>
                </a:solidFill>
                <a:latin typeface="Times New Roman"/>
                <a:ea typeface="Times New Roman"/>
              </a:rPr>
              <a:t>taslim</a:t>
            </a:r>
            <a:r>
              <a:rPr lang="en-US" sz="2600" b="1" spc="-20" dirty="0" smtClean="0">
                <a:solidFill>
                  <a:srgbClr val="0000FF"/>
                </a:solidFill>
                <a:latin typeface="Times New Roman"/>
                <a:ea typeface="Times New Roman"/>
              </a:rPr>
              <a:t> </a:t>
            </a:r>
            <a:r>
              <a:rPr lang="en-US" sz="2600" b="1" spc="-20" dirty="0" err="1" smtClean="0">
                <a:solidFill>
                  <a:srgbClr val="0000FF"/>
                </a:solidFill>
                <a:latin typeface="Times New Roman"/>
                <a:ea typeface="Times New Roman"/>
              </a:rPr>
              <a:t>bo‘lgan</a:t>
            </a:r>
            <a:r>
              <a:rPr lang="en-US" sz="2600" b="1" spc="-20" dirty="0">
                <a:solidFill>
                  <a:srgbClr val="0000FF"/>
                </a:solidFill>
                <a:latin typeface="Times New Roman"/>
                <a:ea typeface="Times New Roman"/>
              </a:rPr>
              <a:t>”</a:t>
            </a:r>
            <a:r>
              <a:rPr lang="en-US" sz="2600" spc="-20" dirty="0">
                <a:latin typeface="Times New Roman"/>
                <a:ea typeface="Times New Roman"/>
              </a:rPr>
              <a:t> </a:t>
            </a:r>
            <a:r>
              <a:rPr lang="en-US" sz="2600" spc="-20" dirty="0" err="1">
                <a:latin typeface="Times New Roman"/>
                <a:ea typeface="Times New Roman"/>
              </a:rPr>
              <a:t>hududlar</a:t>
            </a:r>
            <a:r>
              <a:rPr lang="en-US" sz="2600" spc="-20" dirty="0">
                <a:latin typeface="Times New Roman"/>
                <a:ea typeface="Times New Roman"/>
              </a:rPr>
              <a:t> </a:t>
            </a:r>
            <a:r>
              <a:rPr lang="en-US" sz="2600" spc="-20" dirty="0" err="1">
                <a:latin typeface="Times New Roman"/>
                <a:ea typeface="Times New Roman"/>
              </a:rPr>
              <a:t>aholisidan</a:t>
            </a:r>
            <a:r>
              <a:rPr lang="en-US" sz="2600" spc="-20" dirty="0">
                <a:latin typeface="Times New Roman"/>
                <a:ea typeface="Times New Roman"/>
              </a:rPr>
              <a:t> </a:t>
            </a:r>
            <a:r>
              <a:rPr lang="en-US" sz="2600" spc="-20" dirty="0" err="1">
                <a:latin typeface="Times New Roman"/>
                <a:ea typeface="Times New Roman"/>
              </a:rPr>
              <a:t>undirilgan</a:t>
            </a:r>
            <a:r>
              <a:rPr lang="en-US" sz="2600" spc="-20" dirty="0">
                <a:latin typeface="Times New Roman"/>
                <a:ea typeface="Times New Roman"/>
              </a:rPr>
              <a:t>. </a:t>
            </a:r>
            <a:r>
              <a:rPr lang="en-US" sz="2600" spc="-20" dirty="0" err="1">
                <a:latin typeface="Times New Roman"/>
                <a:ea typeface="Times New Roman"/>
              </a:rPr>
              <a:t>Ushr</a:t>
            </a:r>
            <a:r>
              <a:rPr lang="en-US" sz="2600" spc="-20" dirty="0">
                <a:latin typeface="Times New Roman"/>
                <a:ea typeface="Times New Roman"/>
              </a:rPr>
              <a:t> </a:t>
            </a:r>
            <a:r>
              <a:rPr lang="en-US" sz="2600" spc="-20" dirty="0" err="1" smtClean="0">
                <a:latin typeface="Times New Roman"/>
                <a:ea typeface="Times New Roman"/>
              </a:rPr>
              <a:t>olingan</a:t>
            </a:r>
            <a:r>
              <a:rPr lang="en-US" sz="2600" spc="-20" dirty="0" smtClean="0">
                <a:latin typeface="Times New Roman"/>
                <a:ea typeface="Times New Roman"/>
              </a:rPr>
              <a:t> </a:t>
            </a:r>
            <a:r>
              <a:rPr lang="en-US" sz="2600" spc="-20" dirty="0" err="1" smtClean="0">
                <a:latin typeface="Times New Roman"/>
                <a:ea typeface="Times New Roman"/>
              </a:rPr>
              <a:t>yer-suv</a:t>
            </a:r>
            <a:r>
              <a:rPr lang="en-US" sz="2600" spc="-20" dirty="0" smtClean="0">
                <a:latin typeface="Times New Roman"/>
                <a:ea typeface="Times New Roman"/>
              </a:rPr>
              <a:t> </a:t>
            </a:r>
            <a:r>
              <a:rPr lang="en-US" sz="2600" b="1" spc="-20" dirty="0">
                <a:solidFill>
                  <a:srgbClr val="C00000"/>
                </a:solidFill>
                <a:latin typeface="Times New Roman"/>
                <a:ea typeface="Times New Roman"/>
              </a:rPr>
              <a:t>“</a:t>
            </a:r>
            <a:r>
              <a:rPr lang="en-US" sz="2600" b="1" spc="-20" dirty="0" err="1">
                <a:solidFill>
                  <a:srgbClr val="C00000"/>
                </a:solidFill>
                <a:latin typeface="Times New Roman"/>
                <a:ea typeface="Times New Roman"/>
              </a:rPr>
              <a:t>mulki</a:t>
            </a:r>
            <a:r>
              <a:rPr lang="en-US" sz="2600" b="1" spc="-20" dirty="0">
                <a:solidFill>
                  <a:srgbClr val="C00000"/>
                </a:solidFill>
                <a:latin typeface="Times New Roman"/>
                <a:ea typeface="Times New Roman"/>
              </a:rPr>
              <a:t> </a:t>
            </a:r>
            <a:r>
              <a:rPr lang="en-US" sz="2600" b="1" spc="-20" dirty="0" err="1">
                <a:solidFill>
                  <a:srgbClr val="C00000"/>
                </a:solidFill>
                <a:latin typeface="Times New Roman"/>
                <a:ea typeface="Times New Roman"/>
              </a:rPr>
              <a:t>ushuriya</a:t>
            </a:r>
            <a:r>
              <a:rPr lang="en-US" sz="2600" b="1" spc="-20" dirty="0">
                <a:solidFill>
                  <a:srgbClr val="C00000"/>
                </a:solidFill>
                <a:latin typeface="Times New Roman"/>
                <a:ea typeface="Times New Roman"/>
              </a:rPr>
              <a:t>” </a:t>
            </a:r>
            <a:r>
              <a:rPr lang="en-US" sz="2600" spc="-20" dirty="0">
                <a:latin typeface="Times New Roman"/>
                <a:ea typeface="Times New Roman"/>
              </a:rPr>
              <a:t>deb </a:t>
            </a:r>
            <a:r>
              <a:rPr lang="en-US" sz="2600" spc="-20" dirty="0" err="1">
                <a:latin typeface="Times New Roman"/>
                <a:ea typeface="Times New Roman"/>
              </a:rPr>
              <a:t>atalgan</a:t>
            </a:r>
            <a:r>
              <a:rPr lang="en-US" sz="2600" spc="-20" dirty="0">
                <a:latin typeface="Times New Roman"/>
                <a:ea typeface="Times New Roman"/>
              </a:rPr>
              <a:t>. </a:t>
            </a:r>
            <a:r>
              <a:rPr lang="en-US" sz="2600" spc="-20" dirty="0" err="1">
                <a:latin typeface="Times New Roman"/>
                <a:ea typeface="Times New Roman"/>
              </a:rPr>
              <a:t>Turli</a:t>
            </a:r>
            <a:r>
              <a:rPr lang="en-US" sz="2600" spc="-20" dirty="0">
                <a:latin typeface="Times New Roman"/>
                <a:ea typeface="Times New Roman"/>
              </a:rPr>
              <a:t> </a:t>
            </a:r>
            <a:r>
              <a:rPr lang="en-US" sz="2600" spc="-20" dirty="0" err="1" smtClean="0">
                <a:latin typeface="Times New Roman"/>
                <a:ea typeface="Times New Roman"/>
              </a:rPr>
              <a:t>davrlarda</a:t>
            </a:r>
            <a:r>
              <a:rPr lang="en-US" sz="2600" spc="-20" dirty="0" smtClean="0">
                <a:latin typeface="Times New Roman"/>
                <a:ea typeface="Times New Roman"/>
              </a:rPr>
              <a:t> </a:t>
            </a:r>
            <a:r>
              <a:rPr lang="en-US" sz="2600" spc="-20" dirty="0" err="1" smtClean="0">
                <a:latin typeface="Times New Roman"/>
                <a:ea typeface="Times New Roman"/>
              </a:rPr>
              <a:t>ushr</a:t>
            </a:r>
            <a:r>
              <a:rPr lang="en-US" sz="2600" spc="-20" dirty="0" smtClean="0">
                <a:latin typeface="Times New Roman"/>
                <a:ea typeface="Times New Roman"/>
              </a:rPr>
              <a:t> </a:t>
            </a:r>
            <a:r>
              <a:rPr lang="en-US" sz="2600" spc="-20" dirty="0" err="1">
                <a:latin typeface="Times New Roman"/>
                <a:ea typeface="Times New Roman"/>
              </a:rPr>
              <a:t>shakli</a:t>
            </a:r>
            <a:r>
              <a:rPr lang="en-US" sz="2600" spc="-20" dirty="0">
                <a:latin typeface="Times New Roman"/>
                <a:ea typeface="Times New Roman"/>
              </a:rPr>
              <a:t> </a:t>
            </a:r>
            <a:r>
              <a:rPr lang="en-US" sz="2600" spc="-20" dirty="0" err="1">
                <a:latin typeface="Times New Roman"/>
                <a:ea typeface="Times New Roman"/>
              </a:rPr>
              <a:t>mahalliy</a:t>
            </a:r>
            <a:r>
              <a:rPr lang="en-US" sz="2600" spc="-20" dirty="0">
                <a:latin typeface="Times New Roman"/>
                <a:ea typeface="Times New Roman"/>
              </a:rPr>
              <a:t> </a:t>
            </a:r>
            <a:r>
              <a:rPr lang="en-US" sz="2600" spc="-20" dirty="0" err="1">
                <a:latin typeface="Times New Roman"/>
                <a:ea typeface="Times New Roman"/>
              </a:rPr>
              <a:t>shart-sharoitga</a:t>
            </a:r>
            <a:r>
              <a:rPr lang="en-US" sz="2600" spc="-20" dirty="0">
                <a:latin typeface="Times New Roman"/>
                <a:ea typeface="Times New Roman"/>
              </a:rPr>
              <a:t> </a:t>
            </a:r>
            <a:r>
              <a:rPr lang="en-US" sz="2600" spc="-20" dirty="0" err="1">
                <a:latin typeface="Times New Roman"/>
                <a:ea typeface="Times New Roman"/>
              </a:rPr>
              <a:t>ko‘ra</a:t>
            </a:r>
            <a:r>
              <a:rPr lang="en-US" sz="2600" spc="-20" dirty="0">
                <a:latin typeface="Times New Roman"/>
                <a:ea typeface="Times New Roman"/>
              </a:rPr>
              <a:t> </a:t>
            </a:r>
            <a:r>
              <a:rPr lang="en-US" sz="2600" spc="-20" dirty="0" err="1" smtClean="0">
                <a:latin typeface="Times New Roman"/>
                <a:ea typeface="Times New Roman"/>
              </a:rPr>
              <a:t>o‘zgargan</a:t>
            </a:r>
            <a:r>
              <a:rPr lang="en-US" sz="2600" spc="-20" dirty="0" smtClean="0">
                <a:latin typeface="Times New Roman"/>
                <a:ea typeface="Times New Roman"/>
              </a:rPr>
              <a:t>.</a:t>
            </a:r>
          </a:p>
          <a:p>
            <a:pPr algn="just">
              <a:lnSpc>
                <a:spcPct val="115000"/>
              </a:lnSpc>
              <a:spcAft>
                <a:spcPts val="0"/>
              </a:spcAft>
            </a:pPr>
            <a:r>
              <a:rPr lang="en-US" sz="2600" spc="-20" dirty="0" smtClean="0">
                <a:latin typeface="Times New Roman"/>
                <a:ea typeface="Times New Roman"/>
              </a:rPr>
              <a:t>	</a:t>
            </a:r>
            <a:r>
              <a:rPr lang="en-US" sz="2600" spc="-20" dirty="0" err="1" smtClean="0">
                <a:latin typeface="Times New Roman"/>
                <a:ea typeface="Times New Roman"/>
              </a:rPr>
              <a:t>Ushr</a:t>
            </a:r>
            <a:r>
              <a:rPr lang="en-US" sz="2600" spc="-20" dirty="0" smtClean="0">
                <a:latin typeface="Times New Roman"/>
                <a:ea typeface="Times New Roman"/>
              </a:rPr>
              <a:t> </a:t>
            </a:r>
            <a:r>
              <a:rPr lang="en-US" sz="2600" spc="-20" dirty="0" err="1">
                <a:latin typeface="Times New Roman"/>
                <a:ea typeface="Times New Roman"/>
              </a:rPr>
              <a:t>miqdori</a:t>
            </a:r>
            <a:r>
              <a:rPr lang="en-US" sz="2600" spc="-20" dirty="0">
                <a:latin typeface="Times New Roman"/>
                <a:ea typeface="Times New Roman"/>
              </a:rPr>
              <a:t> </a:t>
            </a:r>
            <a:r>
              <a:rPr lang="en-US" sz="2600" spc="-20" dirty="0" err="1">
                <a:latin typeface="Times New Roman"/>
                <a:ea typeface="Times New Roman"/>
              </a:rPr>
              <a:t>ba‘zan</a:t>
            </a:r>
            <a:r>
              <a:rPr lang="en-US" sz="2600" spc="-20" dirty="0">
                <a:latin typeface="Times New Roman"/>
                <a:ea typeface="Times New Roman"/>
              </a:rPr>
              <a:t> </a:t>
            </a:r>
            <a:r>
              <a:rPr lang="en-US" sz="2600" spc="-20" dirty="0" err="1">
                <a:latin typeface="Times New Roman"/>
                <a:ea typeface="Times New Roman"/>
              </a:rPr>
              <a:t>dehqon</a:t>
            </a:r>
            <a:r>
              <a:rPr lang="en-US" sz="2600" spc="-20" dirty="0">
                <a:latin typeface="Times New Roman"/>
                <a:ea typeface="Times New Roman"/>
              </a:rPr>
              <a:t> </a:t>
            </a:r>
            <a:r>
              <a:rPr lang="en-US" sz="2600" spc="-20" dirty="0" err="1">
                <a:latin typeface="Times New Roman"/>
                <a:ea typeface="Times New Roman"/>
              </a:rPr>
              <a:t>daromadining</a:t>
            </a:r>
            <a:r>
              <a:rPr lang="en-US" sz="2600" spc="-20" dirty="0">
                <a:latin typeface="Times New Roman"/>
                <a:ea typeface="Times New Roman"/>
              </a:rPr>
              <a:t> </a:t>
            </a:r>
            <a:r>
              <a:rPr lang="en-US" sz="2600" b="1" i="1" spc="-20" dirty="0">
                <a:solidFill>
                  <a:srgbClr val="C00000"/>
                </a:solidFill>
                <a:latin typeface="Times New Roman"/>
                <a:ea typeface="Times New Roman"/>
              </a:rPr>
              <a:t>10 % </a:t>
            </a:r>
            <a:r>
              <a:rPr lang="en-US" sz="2600" b="1" i="1" spc="-20" dirty="0" err="1" smtClean="0">
                <a:solidFill>
                  <a:srgbClr val="C00000"/>
                </a:solidFill>
                <a:latin typeface="Times New Roman"/>
                <a:ea typeface="Times New Roman"/>
              </a:rPr>
              <a:t>dan</a:t>
            </a:r>
            <a:r>
              <a:rPr lang="en-US" sz="2600" b="1" i="1" spc="-20" dirty="0" smtClean="0">
                <a:solidFill>
                  <a:srgbClr val="C00000"/>
                </a:solidFill>
                <a:latin typeface="Times New Roman"/>
                <a:ea typeface="Times New Roman"/>
              </a:rPr>
              <a:t> </a:t>
            </a:r>
            <a:r>
              <a:rPr lang="en-US" sz="2600" b="1" i="1" spc="-20" dirty="0" err="1" smtClean="0">
                <a:solidFill>
                  <a:srgbClr val="C00000"/>
                </a:solidFill>
                <a:latin typeface="Times New Roman"/>
                <a:ea typeface="Times New Roman"/>
              </a:rPr>
              <a:t>yarimigacha</a:t>
            </a:r>
            <a:r>
              <a:rPr lang="en-US" sz="2600" spc="-20" dirty="0" smtClean="0">
                <a:latin typeface="Times New Roman"/>
                <a:ea typeface="Times New Roman"/>
              </a:rPr>
              <a:t> </a:t>
            </a:r>
            <a:r>
              <a:rPr lang="en-US" sz="2600" spc="-20" dirty="0" err="1">
                <a:latin typeface="Times New Roman"/>
                <a:ea typeface="Times New Roman"/>
              </a:rPr>
              <a:t>qismini</a:t>
            </a:r>
            <a:r>
              <a:rPr lang="en-US" sz="2600" spc="-20" dirty="0">
                <a:latin typeface="Times New Roman"/>
                <a:ea typeface="Times New Roman"/>
              </a:rPr>
              <a:t> </a:t>
            </a:r>
            <a:r>
              <a:rPr lang="en-US" sz="2600" spc="-20" dirty="0" err="1">
                <a:latin typeface="Times New Roman"/>
                <a:ea typeface="Times New Roman"/>
              </a:rPr>
              <a:t>tashkil</a:t>
            </a:r>
            <a:r>
              <a:rPr lang="en-US" sz="2600" spc="-20" dirty="0">
                <a:latin typeface="Times New Roman"/>
                <a:ea typeface="Times New Roman"/>
              </a:rPr>
              <a:t> </a:t>
            </a:r>
            <a:r>
              <a:rPr lang="en-US" sz="2600" spc="-20" dirty="0" err="1">
                <a:latin typeface="Times New Roman"/>
                <a:ea typeface="Times New Roman"/>
              </a:rPr>
              <a:t>etgan</a:t>
            </a:r>
            <a:r>
              <a:rPr lang="en-US" sz="2600" spc="-20" dirty="0">
                <a:latin typeface="Times New Roman"/>
                <a:ea typeface="Times New Roman"/>
              </a:rPr>
              <a:t>.</a:t>
            </a:r>
          </a:p>
          <a:p>
            <a:pPr algn="just">
              <a:lnSpc>
                <a:spcPct val="115000"/>
              </a:lnSpc>
              <a:spcAft>
                <a:spcPts val="0"/>
              </a:spcAft>
            </a:pPr>
            <a:endParaRPr lang="ru-RU" sz="2600" dirty="0">
              <a:effectLst/>
              <a:latin typeface="Times New Roman"/>
              <a:ea typeface="Times New Roman"/>
            </a:endParaRPr>
          </a:p>
        </p:txBody>
      </p:sp>
    </p:spTree>
    <p:extLst>
      <p:ext uri="{BB962C8B-B14F-4D97-AF65-F5344CB8AC3E}">
        <p14:creationId xmlns:p14="http://schemas.microsoft.com/office/powerpoint/2010/main" val="40356737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601060"/>
            <a:ext cx="8856984" cy="5710025"/>
          </a:xfrm>
          <a:prstGeom prst="rect">
            <a:avLst/>
          </a:prstGeom>
        </p:spPr>
        <p:txBody>
          <a:bodyPr wrap="square">
            <a:spAutoFit/>
          </a:bodyPr>
          <a:lstStyle/>
          <a:p>
            <a:pPr algn="just">
              <a:lnSpc>
                <a:spcPct val="115000"/>
              </a:lnSpc>
              <a:spcAft>
                <a:spcPts val="0"/>
              </a:spcAft>
            </a:pPr>
            <a:r>
              <a:rPr lang="en-US" sz="3200" b="1" dirty="0">
                <a:solidFill>
                  <a:srgbClr val="C00000"/>
                </a:solidFill>
                <a:latin typeface="Times New Roman"/>
                <a:ea typeface="Times New Roman"/>
              </a:rPr>
              <a:t>XIROJ, XARAJ (</a:t>
            </a:r>
            <a:r>
              <a:rPr lang="en-US" sz="3200" b="1" dirty="0" err="1">
                <a:solidFill>
                  <a:srgbClr val="C00000"/>
                </a:solidFill>
                <a:latin typeface="Times New Roman"/>
                <a:ea typeface="Times New Roman"/>
              </a:rPr>
              <a:t>arabcha</a:t>
            </a:r>
            <a:r>
              <a:rPr lang="en-US" sz="3200" b="1" dirty="0">
                <a:solidFill>
                  <a:srgbClr val="C00000"/>
                </a:solidFill>
                <a:latin typeface="Times New Roman"/>
                <a:ea typeface="Times New Roman"/>
              </a:rPr>
              <a:t>) </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Yaqin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va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O‘rta</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Sharq</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mamlakatlarida</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jumladan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O‘rta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Osiyoda</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davlat</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tomonidan</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hosilning</a:t>
            </a:r>
            <a:r>
              <a:rPr lang="en-US" sz="3200" dirty="0">
                <a:solidFill>
                  <a:srgbClr val="000000"/>
                </a:solidFill>
                <a:latin typeface="Times New Roman"/>
                <a:ea typeface="Times New Roman"/>
              </a:rPr>
              <a:t> </a:t>
            </a:r>
            <a:r>
              <a:rPr lang="en-US" sz="3200" b="1" dirty="0">
                <a:solidFill>
                  <a:srgbClr val="000000"/>
                </a:solidFill>
                <a:latin typeface="Times New Roman"/>
                <a:ea typeface="Times New Roman"/>
              </a:rPr>
              <a:t>1\3</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qismi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hajmida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undirilgan</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yer</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solig‘i</a:t>
            </a:r>
            <a:r>
              <a:rPr lang="en-US" sz="3200" dirty="0">
                <a:solidFill>
                  <a:srgbClr val="000000"/>
                </a:solidFill>
                <a:latin typeface="Times New Roman"/>
                <a:ea typeface="Times New Roman"/>
              </a:rPr>
              <a:t>. </a:t>
            </a:r>
            <a:r>
              <a:rPr lang="en-US" sz="3200" b="1" dirty="0" err="1">
                <a:solidFill>
                  <a:srgbClr val="000000"/>
                </a:solidFill>
                <a:latin typeface="Times New Roman"/>
                <a:ea typeface="Times New Roman"/>
              </a:rPr>
              <a:t>Sosoniylar</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davlatida</a:t>
            </a:r>
            <a:r>
              <a:rPr lang="en-US" sz="3200" b="1" dirty="0">
                <a:solidFill>
                  <a:srgbClr val="000000"/>
                </a:solidFill>
                <a:latin typeface="Times New Roman"/>
                <a:ea typeface="Times New Roman"/>
              </a:rPr>
              <a:t> </a:t>
            </a:r>
            <a:r>
              <a:rPr lang="en-US" sz="3200" b="1" dirty="0" err="1" smtClean="0">
                <a:solidFill>
                  <a:srgbClr val="C00000"/>
                </a:solidFill>
                <a:latin typeface="Times New Roman"/>
                <a:ea typeface="Times New Roman"/>
              </a:rPr>
              <a:t>Kubod</a:t>
            </a:r>
            <a:r>
              <a:rPr lang="en-US" sz="3200" b="1" dirty="0" smtClean="0">
                <a:solidFill>
                  <a:srgbClr val="C00000"/>
                </a:solidFill>
                <a:latin typeface="Times New Roman"/>
                <a:ea typeface="Times New Roman"/>
              </a:rPr>
              <a:t> </a:t>
            </a:r>
            <a:r>
              <a:rPr lang="en-US" sz="3200" b="1" dirty="0">
                <a:solidFill>
                  <a:srgbClr val="C00000"/>
                </a:solidFill>
                <a:latin typeface="Times New Roman"/>
                <a:ea typeface="Times New Roman"/>
              </a:rPr>
              <a:t>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va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uning</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o‘g‘li</a:t>
            </a:r>
            <a:r>
              <a:rPr lang="en-US" sz="3200" dirty="0" smtClean="0">
                <a:solidFill>
                  <a:srgbClr val="000000"/>
                </a:solidFill>
                <a:latin typeface="Times New Roman"/>
                <a:ea typeface="Times New Roman"/>
              </a:rPr>
              <a:t> </a:t>
            </a:r>
            <a:r>
              <a:rPr lang="en-US" sz="3200" b="1" dirty="0" err="1" smtClean="0">
                <a:solidFill>
                  <a:srgbClr val="C00000"/>
                </a:solidFill>
                <a:latin typeface="Times New Roman"/>
                <a:ea typeface="Times New Roman"/>
              </a:rPr>
              <a:t>Xusrav</a:t>
            </a:r>
            <a:r>
              <a:rPr lang="en-US" sz="3200" b="1" dirty="0" smtClean="0">
                <a:solidFill>
                  <a:srgbClr val="C00000"/>
                </a:solidFill>
                <a:latin typeface="Times New Roman"/>
                <a:ea typeface="Times New Roman"/>
              </a:rPr>
              <a:t> </a:t>
            </a:r>
            <a:r>
              <a:rPr lang="en-US" sz="3200" b="1" dirty="0">
                <a:solidFill>
                  <a:srgbClr val="C00000"/>
                </a:solidFill>
                <a:latin typeface="Times New Roman"/>
                <a:ea typeface="Times New Roman"/>
              </a:rPr>
              <a:t>I </a:t>
            </a:r>
            <a:r>
              <a:rPr lang="en-US" sz="3200" b="1" dirty="0" err="1">
                <a:solidFill>
                  <a:srgbClr val="C00000"/>
                </a:solidFill>
                <a:latin typeface="Times New Roman"/>
                <a:ea typeface="Times New Roman"/>
              </a:rPr>
              <a:t>Anushirvon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o‘tkazgan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soliq</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islohoti</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natijasida</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joriy</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qilingan</a:t>
            </a:r>
            <a:r>
              <a:rPr lang="en-US" sz="3200" dirty="0">
                <a:solidFill>
                  <a:srgbClr val="000000"/>
                </a:solidFill>
                <a:latin typeface="Times New Roman"/>
                <a:ea typeface="Times New Roman"/>
              </a:rPr>
              <a:t> </a:t>
            </a:r>
            <a:r>
              <a:rPr lang="en-US" sz="3200" b="1" dirty="0" err="1">
                <a:solidFill>
                  <a:srgbClr val="000000"/>
                </a:solidFill>
                <a:latin typeface="Times New Roman"/>
                <a:ea typeface="Times New Roman"/>
              </a:rPr>
              <a:t>yer</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solig‘i</a:t>
            </a:r>
            <a:r>
              <a:rPr lang="en-US" sz="3200" b="1" dirty="0">
                <a:solidFill>
                  <a:srgbClr val="000000"/>
                </a:solidFill>
                <a:latin typeface="Times New Roman"/>
                <a:ea typeface="Times New Roman"/>
              </a:rPr>
              <a:t> (</a:t>
            </a:r>
            <a:r>
              <a:rPr lang="en-US" sz="3200" b="1" dirty="0" err="1">
                <a:solidFill>
                  <a:srgbClr val="000000"/>
                </a:solidFill>
                <a:latin typeface="Times New Roman"/>
                <a:ea typeface="Times New Roman"/>
              </a:rPr>
              <a:t>xarag</a:t>
            </a:r>
            <a:r>
              <a:rPr lang="en-US" sz="3200" b="1" dirty="0">
                <a:solidFill>
                  <a:srgbClr val="000000"/>
                </a:solidFill>
                <a:latin typeface="Times New Roman"/>
                <a:ea typeface="Times New Roman"/>
              </a:rPr>
              <a:t>). </a:t>
            </a:r>
            <a:r>
              <a:rPr lang="en-US" sz="3200" dirty="0" err="1">
                <a:solidFill>
                  <a:srgbClr val="000000"/>
                </a:solidFill>
                <a:latin typeface="Times New Roman"/>
                <a:ea typeface="Times New Roman"/>
              </a:rPr>
              <a:t>Xiroj</a:t>
            </a:r>
            <a:r>
              <a:rPr lang="en-US" sz="3200" dirty="0">
                <a:solidFill>
                  <a:srgbClr val="000000"/>
                </a:solidFill>
                <a:latin typeface="Times New Roman"/>
                <a:ea typeface="Times New Roman"/>
              </a:rPr>
              <a:t> </a:t>
            </a:r>
            <a:r>
              <a:rPr lang="en-US" sz="3200" dirty="0" smtClean="0">
                <a:solidFill>
                  <a:srgbClr val="000000"/>
                </a:solidFill>
                <a:latin typeface="Times New Roman"/>
                <a:ea typeface="Times New Roman"/>
              </a:rPr>
              <a:t>ilk </a:t>
            </a:r>
            <a:r>
              <a:rPr lang="en-US" sz="3200" dirty="0" err="1" smtClean="0">
                <a:solidFill>
                  <a:srgbClr val="000000"/>
                </a:solidFill>
                <a:latin typeface="Times New Roman"/>
                <a:ea typeface="Times New Roman"/>
              </a:rPr>
              <a:t>xalifalik</a:t>
            </a:r>
            <a:r>
              <a:rPr lang="en-US" sz="3200" dirty="0" smtClean="0">
                <a:solidFill>
                  <a:srgbClr val="000000"/>
                </a:solidFill>
                <a:latin typeface="Times New Roman"/>
                <a:ea typeface="Times New Roman"/>
              </a:rPr>
              <a:t> </a:t>
            </a:r>
            <a:r>
              <a:rPr lang="en-US" sz="3200" dirty="0" err="1">
                <a:solidFill>
                  <a:srgbClr val="000000"/>
                </a:solidFill>
                <a:latin typeface="Times New Roman"/>
                <a:ea typeface="Times New Roman"/>
              </a:rPr>
              <a:t>hududida</a:t>
            </a:r>
            <a:r>
              <a:rPr lang="en-US" sz="3200" dirty="0">
                <a:solidFill>
                  <a:srgbClr val="000000"/>
                </a:solidFill>
                <a:latin typeface="Times New Roman"/>
                <a:ea typeface="Times New Roman"/>
              </a:rPr>
              <a:t> </a:t>
            </a:r>
            <a:r>
              <a:rPr lang="en-US" sz="3200" b="1" dirty="0">
                <a:solidFill>
                  <a:srgbClr val="000000"/>
                </a:solidFill>
                <a:latin typeface="Times New Roman"/>
                <a:ea typeface="Times New Roman"/>
              </a:rPr>
              <a:t>“</a:t>
            </a:r>
            <a:r>
              <a:rPr lang="en-US" sz="3200" b="1" dirty="0" err="1">
                <a:solidFill>
                  <a:srgbClr val="000000"/>
                </a:solidFill>
                <a:latin typeface="Times New Roman"/>
                <a:ea typeface="Times New Roman"/>
              </a:rPr>
              <a:t>jizya</a:t>
            </a:r>
            <a:r>
              <a:rPr lang="en-US" sz="3200" b="1" dirty="0">
                <a:solidFill>
                  <a:srgbClr val="000000"/>
                </a:solidFill>
                <a:latin typeface="Times New Roman"/>
                <a:ea typeface="Times New Roman"/>
              </a:rPr>
              <a:t>” </a:t>
            </a:r>
            <a:r>
              <a:rPr lang="en-US" sz="3200" dirty="0" err="1">
                <a:solidFill>
                  <a:srgbClr val="000000"/>
                </a:solidFill>
                <a:latin typeface="Times New Roman"/>
                <a:ea typeface="Times New Roman"/>
              </a:rPr>
              <a:t>atamasining</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sinonimi</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sifatida</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qo‘llanilib</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musulmon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bo‘lmagan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aholi</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bilan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bir</a:t>
            </a:r>
            <a:r>
              <a:rPr lang="en-US" sz="3200" dirty="0">
                <a:solidFill>
                  <a:srgbClr val="000000"/>
                </a:solidFill>
                <a:latin typeface="Times New Roman"/>
                <a:ea typeface="Times New Roman"/>
              </a:rPr>
              <a:t> </a:t>
            </a:r>
            <a:r>
              <a:rPr lang="en-US" sz="3200" dirty="0" err="1" smtClean="0">
                <a:solidFill>
                  <a:srgbClr val="000000"/>
                </a:solidFill>
                <a:latin typeface="Times New Roman"/>
                <a:ea typeface="Times New Roman"/>
              </a:rPr>
              <a:t>qatorda</a:t>
            </a:r>
            <a:r>
              <a:rPr lang="en-US" sz="3200" dirty="0" smtClean="0">
                <a:solidFill>
                  <a:srgbClr val="000000"/>
                </a:solidFill>
                <a:latin typeface="Times New Roman"/>
                <a:ea typeface="Times New Roman"/>
              </a:rPr>
              <a:t> </a:t>
            </a:r>
            <a:r>
              <a:rPr lang="en-US" sz="3200" dirty="0" err="1" smtClean="0">
                <a:solidFill>
                  <a:srgbClr val="000000"/>
                </a:solidFill>
                <a:latin typeface="Times New Roman"/>
                <a:ea typeface="Times New Roman"/>
              </a:rPr>
              <a:t>yer</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suvga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ega</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bo‘lgan</a:t>
            </a:r>
            <a:r>
              <a:rPr lang="en-US" sz="3200" dirty="0">
                <a:solidFill>
                  <a:srgbClr val="000000"/>
                </a:solidFill>
                <a:latin typeface="Times New Roman"/>
                <a:ea typeface="Times New Roman"/>
              </a:rPr>
              <a:t> </a:t>
            </a:r>
            <a:r>
              <a:rPr lang="en-US" sz="3200" dirty="0" err="1">
                <a:solidFill>
                  <a:srgbClr val="000000"/>
                </a:solidFill>
                <a:latin typeface="Times New Roman"/>
                <a:ea typeface="Times New Roman"/>
              </a:rPr>
              <a:t>musulmonlardan</a:t>
            </a:r>
            <a:r>
              <a:rPr lang="en-US" sz="3200" dirty="0">
                <a:solidFill>
                  <a:srgbClr val="000000"/>
                </a:solidFill>
                <a:latin typeface="Times New Roman"/>
                <a:ea typeface="Times New Roman"/>
              </a:rPr>
              <a:t> </a:t>
            </a:r>
            <a:r>
              <a:rPr lang="en-US" sz="3200" dirty="0" smtClean="0">
                <a:solidFill>
                  <a:srgbClr val="000000"/>
                </a:solidFill>
                <a:latin typeface="Times New Roman"/>
                <a:ea typeface="Times New Roman"/>
              </a:rPr>
              <a:t>ham </a:t>
            </a:r>
            <a:r>
              <a:rPr lang="en-US" sz="3200" dirty="0" err="1" smtClean="0">
                <a:solidFill>
                  <a:srgbClr val="000000"/>
                </a:solidFill>
                <a:latin typeface="Times New Roman"/>
                <a:ea typeface="Times New Roman"/>
              </a:rPr>
              <a:t>undirilgan</a:t>
            </a:r>
            <a:r>
              <a:rPr lang="en-US" sz="3200" dirty="0">
                <a:solidFill>
                  <a:srgbClr val="000000"/>
                </a:solidFill>
                <a:latin typeface="Times New Roman"/>
                <a:ea typeface="Times New Roman"/>
              </a:rPr>
              <a:t>.</a:t>
            </a:r>
          </a:p>
        </p:txBody>
      </p:sp>
    </p:spTree>
    <p:extLst>
      <p:ext uri="{BB962C8B-B14F-4D97-AF65-F5344CB8AC3E}">
        <p14:creationId xmlns:p14="http://schemas.microsoft.com/office/powerpoint/2010/main" val="934420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88537"/>
            <a:ext cx="8856984" cy="5632311"/>
          </a:xfrm>
          <a:prstGeom prst="rect">
            <a:avLst/>
          </a:prstGeom>
        </p:spPr>
        <p:txBody>
          <a:bodyPr wrap="square">
            <a:spAutoFit/>
          </a:bodyPr>
          <a:lstStyle/>
          <a:p>
            <a:pPr algn="just">
              <a:spcAft>
                <a:spcPts val="0"/>
              </a:spcAft>
            </a:pPr>
            <a:r>
              <a:rPr lang="en-US" sz="3600" dirty="0" smtClean="0">
                <a:solidFill>
                  <a:srgbClr val="000000"/>
                </a:solidFill>
                <a:latin typeface="Times New Roman"/>
                <a:ea typeface="Times New Roman"/>
              </a:rPr>
              <a:t>	</a:t>
            </a:r>
            <a:r>
              <a:rPr lang="en-US" sz="3600" spc="-20" dirty="0" err="1">
                <a:latin typeface="Times New Roman"/>
                <a:ea typeface="Times New Roman"/>
              </a:rPr>
              <a:t>Zamonaviy</a:t>
            </a:r>
            <a:r>
              <a:rPr lang="en-US" sz="3600" spc="-20" dirty="0">
                <a:latin typeface="Times New Roman"/>
                <a:ea typeface="Times New Roman"/>
              </a:rPr>
              <a:t> </a:t>
            </a:r>
            <a:r>
              <a:rPr lang="en-US" sz="3600" spc="-20" dirty="0" err="1">
                <a:latin typeface="Times New Roman"/>
                <a:ea typeface="Times New Roman"/>
              </a:rPr>
              <a:t>ilmiy</a:t>
            </a:r>
            <a:r>
              <a:rPr lang="en-US" sz="3600" spc="-20" dirty="0">
                <a:latin typeface="Times New Roman"/>
                <a:ea typeface="Times New Roman"/>
              </a:rPr>
              <a:t> </a:t>
            </a:r>
            <a:r>
              <a:rPr lang="en-US" sz="3600" spc="-20" dirty="0" err="1">
                <a:latin typeface="Times New Roman"/>
                <a:ea typeface="Times New Roman"/>
              </a:rPr>
              <a:t>adabiyot</a:t>
            </a:r>
            <a:r>
              <a:rPr lang="en-US" sz="3600" spc="-20" dirty="0">
                <a:latin typeface="Times New Roman"/>
                <a:ea typeface="Times New Roman"/>
              </a:rPr>
              <a:t> </a:t>
            </a:r>
            <a:r>
              <a:rPr lang="en-US" sz="3600" spc="-20" dirty="0" err="1">
                <a:latin typeface="Times New Roman"/>
                <a:ea typeface="Times New Roman"/>
              </a:rPr>
              <a:t>larda</a:t>
            </a:r>
            <a:r>
              <a:rPr lang="en-US" sz="3600" spc="-20" dirty="0">
                <a:latin typeface="Times New Roman"/>
                <a:ea typeface="Times New Roman"/>
              </a:rPr>
              <a:t> </a:t>
            </a:r>
            <a:r>
              <a:rPr lang="en-US" sz="3600" spc="-20" dirty="0" err="1">
                <a:latin typeface="Times New Roman"/>
                <a:ea typeface="Times New Roman"/>
              </a:rPr>
              <a:t>ta’kidlanishicha</a:t>
            </a:r>
            <a:r>
              <a:rPr lang="en-US" sz="3600" spc="-20" dirty="0">
                <a:latin typeface="Times New Roman"/>
                <a:ea typeface="Times New Roman"/>
              </a:rPr>
              <a:t>, </a:t>
            </a:r>
            <a:r>
              <a:rPr lang="en-US" sz="3600" spc="-20" dirty="0" err="1" smtClean="0">
                <a:latin typeface="Times New Roman"/>
                <a:ea typeface="Times New Roman"/>
              </a:rPr>
              <a:t>arablarning</a:t>
            </a:r>
            <a:r>
              <a:rPr lang="en-US" sz="3600" spc="-20" dirty="0" smtClean="0">
                <a:latin typeface="Times New Roman"/>
                <a:ea typeface="Times New Roman"/>
              </a:rPr>
              <a:t> </a:t>
            </a:r>
            <a:r>
              <a:rPr lang="en-US" sz="3600" spc="-20" dirty="0" err="1" smtClean="0">
                <a:latin typeface="Times New Roman"/>
                <a:ea typeface="Times New Roman"/>
              </a:rPr>
              <a:t>О‘rta</a:t>
            </a:r>
            <a:r>
              <a:rPr lang="en-US" sz="3600" spc="-20" dirty="0" smtClean="0">
                <a:latin typeface="Times New Roman"/>
                <a:ea typeface="Times New Roman"/>
              </a:rPr>
              <a:t> </a:t>
            </a:r>
            <a:r>
              <a:rPr lang="en-US" sz="3600" spc="-20" dirty="0" err="1">
                <a:latin typeface="Times New Roman"/>
                <a:ea typeface="Times New Roman"/>
              </a:rPr>
              <a:t>Osiyoni</a:t>
            </a:r>
            <a:r>
              <a:rPr lang="en-US" sz="3600" spc="-20" dirty="0">
                <a:latin typeface="Times New Roman"/>
                <a:ea typeface="Times New Roman"/>
              </a:rPr>
              <a:t> </a:t>
            </a:r>
            <a:r>
              <a:rPr lang="en-US" sz="3600" spc="-20" dirty="0" err="1">
                <a:latin typeface="Times New Roman"/>
                <a:ea typeface="Times New Roman"/>
              </a:rPr>
              <a:t>bosib</a:t>
            </a:r>
            <a:r>
              <a:rPr lang="en-US" sz="3600" spc="-20" dirty="0">
                <a:latin typeface="Times New Roman"/>
                <a:ea typeface="Times New Roman"/>
              </a:rPr>
              <a:t> </a:t>
            </a:r>
            <a:r>
              <a:rPr lang="en-US" sz="3600" spc="-20" dirty="0" err="1">
                <a:latin typeface="Times New Roman"/>
                <a:ea typeface="Times New Roman"/>
              </a:rPr>
              <a:t>olingan</a:t>
            </a:r>
            <a:r>
              <a:rPr lang="en-US" sz="3600" spc="-20" dirty="0">
                <a:latin typeface="Times New Roman"/>
                <a:ea typeface="Times New Roman"/>
              </a:rPr>
              <a:t> </a:t>
            </a:r>
            <a:r>
              <a:rPr lang="en-US" sz="3600" spc="-20" dirty="0" err="1">
                <a:latin typeface="Times New Roman"/>
                <a:ea typeface="Times New Roman"/>
              </a:rPr>
              <a:t>hududlarini</a:t>
            </a:r>
            <a:r>
              <a:rPr lang="en-US" sz="3600" spc="-20" dirty="0">
                <a:latin typeface="Times New Roman"/>
                <a:ea typeface="Times New Roman"/>
              </a:rPr>
              <a:t> </a:t>
            </a:r>
            <a:r>
              <a:rPr lang="en-US" sz="3600" spc="-20" dirty="0" err="1">
                <a:latin typeface="Times New Roman"/>
                <a:ea typeface="Times New Roman"/>
              </a:rPr>
              <a:t>boshqarish</a:t>
            </a:r>
            <a:r>
              <a:rPr lang="en-US" sz="3600" spc="-20" dirty="0">
                <a:latin typeface="Times New Roman"/>
                <a:ea typeface="Times New Roman"/>
              </a:rPr>
              <a:t> </a:t>
            </a:r>
            <a:r>
              <a:rPr lang="en-US" sz="3600" spc="-20" dirty="0" err="1">
                <a:latin typeface="Times New Roman"/>
                <a:ea typeface="Times New Roman"/>
              </a:rPr>
              <a:t>markazi</a:t>
            </a:r>
            <a:r>
              <a:rPr lang="en-US" sz="3600" spc="-20" dirty="0">
                <a:latin typeface="Times New Roman"/>
                <a:ea typeface="Times New Roman"/>
              </a:rPr>
              <a:t> </a:t>
            </a:r>
            <a:r>
              <a:rPr lang="en-US" sz="3600" b="1" spc="-20" dirty="0">
                <a:solidFill>
                  <a:srgbClr val="0000FF"/>
                </a:solidFill>
                <a:latin typeface="Times New Roman"/>
                <a:ea typeface="Times New Roman"/>
              </a:rPr>
              <a:t>Marv </a:t>
            </a:r>
            <a:r>
              <a:rPr lang="en-US" sz="3600" b="1" spc="-20" dirty="0" err="1">
                <a:solidFill>
                  <a:srgbClr val="0000FF"/>
                </a:solidFill>
                <a:latin typeface="Times New Roman"/>
                <a:ea typeface="Times New Roman"/>
              </a:rPr>
              <a:t>shahri</a:t>
            </a:r>
            <a:r>
              <a:rPr lang="en-US" sz="3600" spc="-20" dirty="0">
                <a:latin typeface="Times New Roman"/>
                <a:ea typeface="Times New Roman"/>
              </a:rPr>
              <a:t> </a:t>
            </a:r>
            <a:r>
              <a:rPr lang="en-US" sz="3600" spc="-20" dirty="0" err="1" smtClean="0">
                <a:latin typeface="Times New Roman"/>
                <a:ea typeface="Times New Roman"/>
              </a:rPr>
              <a:t>bo‘lib</a:t>
            </a:r>
            <a:r>
              <a:rPr lang="en-US" sz="3600" spc="-20" dirty="0" smtClean="0">
                <a:latin typeface="Times New Roman"/>
                <a:ea typeface="Times New Roman"/>
              </a:rPr>
              <a:t>, </a:t>
            </a:r>
            <a:r>
              <a:rPr lang="en-US" sz="3600" spc="-20" dirty="0" err="1" smtClean="0">
                <a:latin typeface="Times New Roman"/>
                <a:ea typeface="Times New Roman"/>
              </a:rPr>
              <a:t>bu</a:t>
            </a:r>
            <a:r>
              <a:rPr lang="en-US" sz="3600" spc="-20" dirty="0" smtClean="0">
                <a:latin typeface="Times New Roman"/>
                <a:ea typeface="Times New Roman"/>
              </a:rPr>
              <a:t> </a:t>
            </a:r>
            <a:r>
              <a:rPr lang="en-US" sz="3600" spc="-20" dirty="0" err="1">
                <a:latin typeface="Times New Roman"/>
                <a:ea typeface="Times New Roman"/>
              </a:rPr>
              <a:t>yerdan</a:t>
            </a:r>
            <a:r>
              <a:rPr lang="en-US" sz="3600" spc="-20" dirty="0">
                <a:latin typeface="Times New Roman"/>
                <a:ea typeface="Times New Roman"/>
              </a:rPr>
              <a:t> </a:t>
            </a:r>
            <a:r>
              <a:rPr lang="en-US" sz="3600" spc="-20" dirty="0" err="1">
                <a:latin typeface="Times New Roman"/>
                <a:ea typeface="Times New Roman"/>
              </a:rPr>
              <a:t>turib</a:t>
            </a:r>
            <a:r>
              <a:rPr lang="en-US" sz="3600" spc="-20" dirty="0">
                <a:latin typeface="Times New Roman"/>
                <a:ea typeface="Times New Roman"/>
              </a:rPr>
              <a:t> </a:t>
            </a:r>
            <a:r>
              <a:rPr lang="en-US" sz="3600" spc="-20" dirty="0" err="1">
                <a:latin typeface="Times New Roman"/>
                <a:ea typeface="Times New Roman"/>
              </a:rPr>
              <a:t>xalifaning</a:t>
            </a:r>
            <a:r>
              <a:rPr lang="en-US" sz="3600" spc="-20" dirty="0">
                <a:latin typeface="Times New Roman"/>
                <a:ea typeface="Times New Roman"/>
              </a:rPr>
              <a:t> </a:t>
            </a:r>
            <a:r>
              <a:rPr lang="en-US" sz="3600" spc="-20" dirty="0" err="1">
                <a:latin typeface="Times New Roman"/>
                <a:ea typeface="Times New Roman"/>
              </a:rPr>
              <a:t>noibi</a:t>
            </a:r>
            <a:r>
              <a:rPr lang="en-US" sz="3600" spc="-20" dirty="0">
                <a:latin typeface="Times New Roman"/>
                <a:ea typeface="Times New Roman"/>
              </a:rPr>
              <a:t> </a:t>
            </a:r>
            <a:r>
              <a:rPr lang="en-US" sz="3600" b="1" i="1" spc="-20" dirty="0" err="1" smtClean="0">
                <a:latin typeface="Times New Roman"/>
                <a:ea typeface="Times New Roman"/>
              </a:rPr>
              <a:t>Movarounnahr</a:t>
            </a:r>
            <a:r>
              <a:rPr lang="en-US" sz="3600" b="1" i="1" spc="-20" dirty="0" smtClean="0">
                <a:latin typeface="Times New Roman"/>
                <a:ea typeface="Times New Roman"/>
              </a:rPr>
              <a:t> </a:t>
            </a:r>
            <a:r>
              <a:rPr lang="en-US" sz="3600" b="1" i="1" spc="-20" dirty="0" err="1">
                <a:latin typeface="Times New Roman"/>
                <a:ea typeface="Times New Roman"/>
              </a:rPr>
              <a:t>hamda</a:t>
            </a:r>
            <a:r>
              <a:rPr lang="en-US" sz="3600" b="1" i="1" spc="-20" dirty="0">
                <a:latin typeface="Times New Roman"/>
                <a:ea typeface="Times New Roman"/>
              </a:rPr>
              <a:t> </a:t>
            </a:r>
            <a:r>
              <a:rPr lang="en-US" sz="3600" b="1" i="1" spc="-20" dirty="0" err="1">
                <a:latin typeface="Times New Roman"/>
                <a:ea typeface="Times New Roman"/>
              </a:rPr>
              <a:t>Xurosonni</a:t>
            </a:r>
            <a:r>
              <a:rPr lang="en-US" sz="3600" b="1" i="1" spc="-20" dirty="0">
                <a:latin typeface="Times New Roman"/>
                <a:ea typeface="Times New Roman"/>
              </a:rPr>
              <a:t> </a:t>
            </a:r>
            <a:r>
              <a:rPr lang="en-US" sz="3600" spc="-20" dirty="0" err="1">
                <a:latin typeface="Times New Roman"/>
                <a:ea typeface="Times New Roman"/>
              </a:rPr>
              <a:t>idora</a:t>
            </a:r>
            <a:r>
              <a:rPr lang="en-US" sz="3600" spc="-20" dirty="0">
                <a:latin typeface="Times New Roman"/>
                <a:ea typeface="Times New Roman"/>
              </a:rPr>
              <a:t> </a:t>
            </a:r>
            <a:r>
              <a:rPr lang="en-US" sz="3600" spc="-20" dirty="0" err="1">
                <a:latin typeface="Times New Roman"/>
                <a:ea typeface="Times New Roman"/>
              </a:rPr>
              <a:t>qilgan</a:t>
            </a:r>
            <a:r>
              <a:rPr lang="en-US" sz="3600" spc="-20" dirty="0">
                <a:latin typeface="Times New Roman"/>
                <a:ea typeface="Times New Roman"/>
              </a:rPr>
              <a:t>. </a:t>
            </a:r>
            <a:r>
              <a:rPr lang="en-US" sz="3600" spc="-20" dirty="0" err="1">
                <a:latin typeface="Times New Roman"/>
                <a:ea typeface="Times New Roman"/>
              </a:rPr>
              <a:t>Yuqorida</a:t>
            </a:r>
            <a:r>
              <a:rPr lang="en-US" sz="3600" spc="-20" dirty="0">
                <a:latin typeface="Times New Roman"/>
                <a:ea typeface="Times New Roman"/>
              </a:rPr>
              <a:t> ta </a:t>
            </a:r>
            <a:r>
              <a:rPr lang="en-US" sz="3600" spc="-20" dirty="0" err="1">
                <a:latin typeface="Times New Roman"/>
                <a:ea typeface="Times New Roman"/>
              </a:rPr>
              <a:t>kidlanganidek</a:t>
            </a:r>
            <a:r>
              <a:rPr lang="en-US" sz="3600" spc="-20" dirty="0">
                <a:latin typeface="Times New Roman"/>
                <a:ea typeface="Times New Roman"/>
              </a:rPr>
              <a:t>, </a:t>
            </a:r>
            <a:r>
              <a:rPr lang="en-US" sz="3600" b="1" spc="-20" dirty="0">
                <a:solidFill>
                  <a:srgbClr val="0000FF"/>
                </a:solidFill>
                <a:latin typeface="Times New Roman"/>
                <a:ea typeface="Times New Roman"/>
              </a:rPr>
              <a:t>VIII </a:t>
            </a:r>
            <a:r>
              <a:rPr lang="en-US" sz="3600" b="1" spc="-20" dirty="0" err="1">
                <a:solidFill>
                  <a:srgbClr val="0000FF"/>
                </a:solidFill>
                <a:latin typeface="Times New Roman"/>
                <a:ea typeface="Times New Roman"/>
              </a:rPr>
              <a:t>asrning</a:t>
            </a:r>
            <a:r>
              <a:rPr lang="en-US" sz="3600" b="1" spc="-20" dirty="0">
                <a:solidFill>
                  <a:srgbClr val="0000FF"/>
                </a:solidFill>
                <a:latin typeface="Times New Roman"/>
                <a:ea typeface="Times New Roman"/>
              </a:rPr>
              <a:t> </a:t>
            </a:r>
            <a:r>
              <a:rPr lang="en-US" sz="3600" b="1" spc="-20" dirty="0" err="1" smtClean="0">
                <a:solidFill>
                  <a:srgbClr val="0000FF"/>
                </a:solidFill>
                <a:latin typeface="Times New Roman"/>
                <a:ea typeface="Times New Roman"/>
              </a:rPr>
              <a:t>o‘rtalari</a:t>
            </a:r>
            <a:r>
              <a:rPr lang="en-US" sz="3600" b="1" spc="-20" dirty="0" smtClean="0">
                <a:solidFill>
                  <a:srgbClr val="0000FF"/>
                </a:solidFill>
                <a:latin typeface="Times New Roman"/>
                <a:ea typeface="Times New Roman"/>
              </a:rPr>
              <a:t> </a:t>
            </a:r>
            <a:r>
              <a:rPr lang="en-US" sz="3600" b="1" spc="-20" dirty="0" err="1">
                <a:solidFill>
                  <a:srgbClr val="0000FF"/>
                </a:solidFill>
                <a:latin typeface="Times New Roman"/>
                <a:ea typeface="Times New Roman"/>
              </a:rPr>
              <a:t>va</a:t>
            </a:r>
            <a:r>
              <a:rPr lang="en-US" sz="3600" b="1" spc="-20" dirty="0">
                <a:solidFill>
                  <a:srgbClr val="0000FF"/>
                </a:solidFill>
                <a:latin typeface="Times New Roman"/>
                <a:ea typeface="Times New Roman"/>
              </a:rPr>
              <a:t> </a:t>
            </a:r>
            <a:r>
              <a:rPr lang="en-US" sz="3600" b="1" spc="-20" dirty="0" err="1">
                <a:solidFill>
                  <a:srgbClr val="0000FF"/>
                </a:solidFill>
                <a:latin typeface="Times New Roman"/>
                <a:ea typeface="Times New Roman"/>
              </a:rPr>
              <a:t>oxirlariga</a:t>
            </a:r>
            <a:r>
              <a:rPr lang="en-US" sz="3600" spc="-20" dirty="0">
                <a:latin typeface="Times New Roman"/>
                <a:ea typeface="Times New Roman"/>
              </a:rPr>
              <a:t> </a:t>
            </a:r>
            <a:r>
              <a:rPr lang="en-US" sz="3600" spc="-20" dirty="0" err="1">
                <a:latin typeface="Times New Roman"/>
                <a:ea typeface="Times New Roman"/>
              </a:rPr>
              <a:t>kelib</a:t>
            </a:r>
            <a:r>
              <a:rPr lang="en-US" sz="3600" spc="-20" dirty="0">
                <a:latin typeface="Times New Roman"/>
                <a:ea typeface="Times New Roman"/>
              </a:rPr>
              <a:t> </a:t>
            </a:r>
            <a:r>
              <a:rPr lang="en-US" sz="3600" spc="-20" dirty="0" err="1" smtClean="0">
                <a:latin typeface="Times New Roman"/>
                <a:ea typeface="Times New Roman"/>
              </a:rPr>
              <a:t>Movarounnahr</a:t>
            </a:r>
            <a:r>
              <a:rPr lang="en-US" sz="3600" spc="-20" dirty="0" smtClean="0">
                <a:latin typeface="Times New Roman"/>
                <a:ea typeface="Times New Roman"/>
              </a:rPr>
              <a:t> </a:t>
            </a:r>
            <a:r>
              <a:rPr lang="en-US" sz="3600" spc="-20" dirty="0" err="1">
                <a:latin typeface="Times New Roman"/>
                <a:ea typeface="Times New Roman"/>
              </a:rPr>
              <a:t>va</a:t>
            </a:r>
            <a:r>
              <a:rPr lang="en-US" sz="3600" spc="-20" dirty="0">
                <a:latin typeface="Times New Roman"/>
                <a:ea typeface="Times New Roman"/>
              </a:rPr>
              <a:t> </a:t>
            </a:r>
            <a:r>
              <a:rPr lang="en-US" sz="3600" spc="-20" dirty="0" err="1">
                <a:latin typeface="Times New Roman"/>
                <a:ea typeface="Times New Roman"/>
              </a:rPr>
              <a:t>Xuroson</a:t>
            </a:r>
            <a:r>
              <a:rPr lang="en-US" sz="3600" spc="-20" dirty="0">
                <a:latin typeface="Times New Roman"/>
                <a:ea typeface="Times New Roman"/>
              </a:rPr>
              <a:t> </a:t>
            </a:r>
            <a:r>
              <a:rPr lang="en-US" sz="3600" spc="-20" dirty="0" err="1">
                <a:latin typeface="Times New Roman"/>
                <a:ea typeface="Times New Roman"/>
              </a:rPr>
              <a:t>hududlarida</a:t>
            </a:r>
            <a:r>
              <a:rPr lang="en-US" sz="3600" spc="-20" dirty="0">
                <a:latin typeface="Times New Roman"/>
                <a:ea typeface="Times New Roman"/>
              </a:rPr>
              <a:t> </a:t>
            </a:r>
            <a:r>
              <a:rPr lang="en-US" sz="3600" spc="-20" dirty="0" err="1">
                <a:latin typeface="Times New Roman"/>
                <a:ea typeface="Times New Roman"/>
              </a:rPr>
              <a:t>siyosiy</a:t>
            </a:r>
            <a:r>
              <a:rPr lang="en-US" sz="3600" spc="-20" dirty="0">
                <a:latin typeface="Times New Roman"/>
                <a:ea typeface="Times New Roman"/>
              </a:rPr>
              <a:t> </a:t>
            </a:r>
            <a:r>
              <a:rPr lang="en-US" sz="3600" spc="-20" dirty="0" err="1">
                <a:latin typeface="Times New Roman"/>
                <a:ea typeface="Times New Roman"/>
              </a:rPr>
              <a:t>boshqaruv</a:t>
            </a:r>
            <a:r>
              <a:rPr lang="en-US" sz="3600" spc="-20" dirty="0">
                <a:latin typeface="Times New Roman"/>
                <a:ea typeface="Times New Roman"/>
              </a:rPr>
              <a:t> </a:t>
            </a:r>
            <a:r>
              <a:rPr lang="en-US" sz="3600" spc="-20" dirty="0" err="1" smtClean="0">
                <a:latin typeface="Times New Roman"/>
                <a:ea typeface="Times New Roman"/>
              </a:rPr>
              <a:t>arab</a:t>
            </a:r>
            <a:r>
              <a:rPr lang="en-US" sz="3600" spc="-20" dirty="0" smtClean="0">
                <a:latin typeface="Times New Roman"/>
                <a:ea typeface="Times New Roman"/>
              </a:rPr>
              <a:t> </a:t>
            </a:r>
            <a:r>
              <a:rPr lang="en-US" sz="3600" spc="-20" dirty="0" err="1">
                <a:latin typeface="Times New Roman"/>
                <a:ea typeface="Times New Roman"/>
              </a:rPr>
              <a:t>xalifaligi</a:t>
            </a:r>
            <a:r>
              <a:rPr lang="en-US" sz="3600" spc="-20" dirty="0">
                <a:latin typeface="Times New Roman"/>
                <a:ea typeface="Times New Roman"/>
              </a:rPr>
              <a:t> </a:t>
            </a:r>
            <a:r>
              <a:rPr lang="en-US" sz="3600" spc="-20" dirty="0" err="1">
                <a:latin typeface="Times New Roman"/>
                <a:ea typeface="Times New Roman"/>
              </a:rPr>
              <a:t>siyosiy</a:t>
            </a:r>
            <a:r>
              <a:rPr lang="en-US" sz="3600" spc="-20" dirty="0">
                <a:latin typeface="Times New Roman"/>
                <a:ea typeface="Times New Roman"/>
              </a:rPr>
              <a:t> </a:t>
            </a:r>
            <a:r>
              <a:rPr lang="en-US" sz="3600" spc="-20" dirty="0" err="1">
                <a:latin typeface="Times New Roman"/>
                <a:ea typeface="Times New Roman"/>
              </a:rPr>
              <a:t>tizimiga</a:t>
            </a:r>
            <a:r>
              <a:rPr lang="en-US" sz="3600" spc="-20" dirty="0">
                <a:latin typeface="Times New Roman"/>
                <a:ea typeface="Times New Roman"/>
              </a:rPr>
              <a:t> </a:t>
            </a:r>
            <a:r>
              <a:rPr lang="en-US" sz="3600" spc="-20" dirty="0" err="1">
                <a:latin typeface="Times New Roman"/>
                <a:ea typeface="Times New Roman"/>
              </a:rPr>
              <a:t>moslashtirib</a:t>
            </a:r>
            <a:r>
              <a:rPr lang="en-US" sz="3600" spc="-20" dirty="0">
                <a:latin typeface="Times New Roman"/>
                <a:ea typeface="Times New Roman"/>
              </a:rPr>
              <a:t> </a:t>
            </a:r>
            <a:r>
              <a:rPr lang="en-US" sz="3600" spc="-20" dirty="0" err="1" smtClean="0">
                <a:latin typeface="Times New Roman"/>
                <a:ea typeface="Times New Roman"/>
              </a:rPr>
              <a:t>bo‘lingan</a:t>
            </a:r>
            <a:r>
              <a:rPr lang="en-US" sz="3600" spc="-20" dirty="0" smtClean="0">
                <a:latin typeface="Times New Roman"/>
                <a:ea typeface="Times New Roman"/>
              </a:rPr>
              <a:t> </a:t>
            </a:r>
            <a:r>
              <a:rPr lang="en-US" sz="3600" spc="-20" dirty="0" err="1">
                <a:latin typeface="Times New Roman"/>
                <a:ea typeface="Times New Roman"/>
              </a:rPr>
              <a:t>edi</a:t>
            </a:r>
            <a:r>
              <a:rPr lang="en-US" sz="3600" spc="-20" dirty="0">
                <a:latin typeface="Times New Roman"/>
                <a:ea typeface="Times New Roman"/>
              </a:rPr>
              <a:t>. </a:t>
            </a:r>
            <a:endParaRPr lang="ru-RU" sz="3600" dirty="0"/>
          </a:p>
        </p:txBody>
      </p:sp>
    </p:spTree>
    <p:extLst>
      <p:ext uri="{BB962C8B-B14F-4D97-AF65-F5344CB8AC3E}">
        <p14:creationId xmlns:p14="http://schemas.microsoft.com/office/powerpoint/2010/main" val="17174228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0" y="914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ru-RU" altLang="ru-RU" sz="2400">
              <a:solidFill>
                <a:schemeClr val="tx1"/>
              </a:solidFill>
              <a:latin typeface="Arial" charset="0"/>
            </a:endParaRPr>
          </a:p>
        </p:txBody>
      </p:sp>
      <p:graphicFrame>
        <p:nvGraphicFramePr>
          <p:cNvPr id="17411"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1027" name="Слайд" r:id="rId3" imgW="4571964" imgH="3428947" progId="PowerPoint.Slide.8">
                  <p:embed/>
                </p:oleObj>
              </mc:Choice>
              <mc:Fallback>
                <p:oleObj name="Слайд" r:id="rId3" imgW="4571964" imgH="3428947" progId="PowerPoint.Slid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2" name="Rectangle 4"/>
          <p:cNvSpPr>
            <a:spLocks noChangeArrowheads="1"/>
          </p:cNvSpPr>
          <p:nvPr/>
        </p:nvSpPr>
        <p:spPr bwMode="auto">
          <a:xfrm>
            <a:off x="0" y="5943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spcBef>
                <a:spcPct val="0"/>
              </a:spcBef>
              <a:buClrTx/>
              <a:buSzTx/>
              <a:buFontTx/>
              <a:buNone/>
            </a:pPr>
            <a:endParaRPr lang="ru-RU" altLang="ru-RU" sz="2400">
              <a:solidFill>
                <a:schemeClr val="tx1"/>
              </a:solidFill>
              <a:latin typeface="Arial" charset="0"/>
            </a:endParaRPr>
          </a:p>
        </p:txBody>
      </p:sp>
    </p:spTree>
    <p:extLst>
      <p:ext uri="{BB962C8B-B14F-4D97-AF65-F5344CB8AC3E}">
        <p14:creationId xmlns:p14="http://schemas.microsoft.com/office/powerpoint/2010/main" val="17983558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07504" y="388537"/>
            <a:ext cx="8856984" cy="6276334"/>
          </a:xfrm>
          <a:prstGeom prst="rect">
            <a:avLst/>
          </a:prstGeom>
        </p:spPr>
        <p:txBody>
          <a:bodyPr wrap="square">
            <a:spAutoFit/>
          </a:bodyPr>
          <a:lstStyle/>
          <a:p>
            <a:pPr algn="just">
              <a:lnSpc>
                <a:spcPct val="115000"/>
              </a:lnSpc>
              <a:spcAft>
                <a:spcPts val="0"/>
              </a:spcAft>
            </a:pPr>
            <a:r>
              <a:rPr lang="en-US" sz="3200" spc="-20" dirty="0" smtClean="0">
                <a:latin typeface="Times New Roman"/>
                <a:ea typeface="Times New Roman"/>
              </a:rPr>
              <a:t>	Bu </a:t>
            </a:r>
            <a:r>
              <a:rPr lang="en-US" sz="3200" spc="-20" dirty="0" err="1">
                <a:latin typeface="Times New Roman"/>
                <a:ea typeface="Times New Roman"/>
              </a:rPr>
              <a:t>davrda</a:t>
            </a:r>
            <a:r>
              <a:rPr lang="en-US" sz="3200" spc="-20" dirty="0">
                <a:latin typeface="Times New Roman"/>
                <a:ea typeface="Times New Roman"/>
              </a:rPr>
              <a:t> </a:t>
            </a:r>
            <a:r>
              <a:rPr lang="en-US" sz="3200" spc="-20" dirty="0" err="1">
                <a:latin typeface="Times New Roman"/>
                <a:ea typeface="Times New Roman"/>
              </a:rPr>
              <a:t>Movarounnahrda</a:t>
            </a:r>
            <a:r>
              <a:rPr lang="en-US" sz="3200" spc="-20" dirty="0">
                <a:latin typeface="Times New Roman"/>
                <a:ea typeface="Times New Roman"/>
              </a:rPr>
              <a:t> </a:t>
            </a:r>
            <a:r>
              <a:rPr lang="en-US" sz="3200" b="1" i="1" spc="-20" dirty="0" err="1">
                <a:solidFill>
                  <a:srgbClr val="0000FF"/>
                </a:solidFill>
                <a:latin typeface="Times New Roman"/>
                <a:ea typeface="Times New Roman"/>
              </a:rPr>
              <a:t>Sug'd</a:t>
            </a:r>
            <a:r>
              <a:rPr lang="en-US" sz="3200" b="1" i="1" spc="-20" dirty="0">
                <a:solidFill>
                  <a:srgbClr val="0000FF"/>
                </a:solidFill>
                <a:latin typeface="Times New Roman"/>
                <a:ea typeface="Times New Roman"/>
              </a:rPr>
              <a:t>, </a:t>
            </a:r>
            <a:r>
              <a:rPr lang="en-US" sz="3200" b="1" i="1" spc="-20" dirty="0" err="1">
                <a:solidFill>
                  <a:srgbClr val="0000FF"/>
                </a:solidFill>
                <a:latin typeface="Times New Roman"/>
                <a:ea typeface="Times New Roman"/>
              </a:rPr>
              <a:t>Shosh</a:t>
            </a:r>
            <a:r>
              <a:rPr lang="en-US" sz="3200" b="1" i="1" spc="-20" dirty="0">
                <a:solidFill>
                  <a:srgbClr val="0000FF"/>
                </a:solidFill>
                <a:latin typeface="Times New Roman"/>
                <a:ea typeface="Times New Roman"/>
              </a:rPr>
              <a:t>, </a:t>
            </a:r>
            <a:r>
              <a:rPr lang="en-US" sz="3200" b="1" i="1" spc="-20" dirty="0" err="1">
                <a:solidFill>
                  <a:srgbClr val="0000FF"/>
                </a:solidFill>
                <a:latin typeface="Times New Roman"/>
                <a:ea typeface="Times New Roman"/>
              </a:rPr>
              <a:t>Farg'ona</a:t>
            </a:r>
            <a:r>
              <a:rPr lang="en-US" sz="3200" b="1" i="1" spc="-20" dirty="0">
                <a:solidFill>
                  <a:srgbClr val="0000FF"/>
                </a:solidFill>
                <a:latin typeface="Times New Roman"/>
                <a:ea typeface="Times New Roman"/>
              </a:rPr>
              <a:t>, </a:t>
            </a:r>
            <a:r>
              <a:rPr lang="en-US" sz="3200" b="1" i="1" spc="-20" dirty="0" err="1">
                <a:solidFill>
                  <a:srgbClr val="0000FF"/>
                </a:solidFill>
                <a:latin typeface="Times New Roman"/>
                <a:ea typeface="Times New Roman"/>
              </a:rPr>
              <a:t>Xorazm</a:t>
            </a:r>
            <a:r>
              <a:rPr lang="en-US" sz="3200" b="1" i="1" spc="-20" dirty="0">
                <a:solidFill>
                  <a:srgbClr val="0000FF"/>
                </a:solidFill>
                <a:latin typeface="Times New Roman"/>
                <a:ea typeface="Times New Roman"/>
              </a:rPr>
              <a:t>, </a:t>
            </a:r>
            <a:r>
              <a:rPr lang="en-US" sz="3200" b="1" i="1" spc="-20" dirty="0" err="1">
                <a:solidFill>
                  <a:srgbClr val="0000FF"/>
                </a:solidFill>
                <a:latin typeface="Times New Roman"/>
                <a:ea typeface="Times New Roman"/>
              </a:rPr>
              <a:t>Sug’diyona</a:t>
            </a:r>
            <a:r>
              <a:rPr lang="en-US" sz="3200" b="1" i="1" spc="-20" dirty="0">
                <a:solidFill>
                  <a:srgbClr val="0000FF"/>
                </a:solidFill>
                <a:latin typeface="Times New Roman"/>
                <a:ea typeface="Times New Roman"/>
              </a:rPr>
              <a:t>, </a:t>
            </a:r>
            <a:r>
              <a:rPr lang="en-US" sz="3200" b="1" i="1" spc="-20" dirty="0" err="1">
                <a:solidFill>
                  <a:srgbClr val="0000FF"/>
                </a:solidFill>
                <a:latin typeface="Times New Roman"/>
                <a:ea typeface="Times New Roman"/>
              </a:rPr>
              <a:t>Toxariston</a:t>
            </a:r>
            <a:r>
              <a:rPr lang="en-US" sz="3200" spc="-20" dirty="0">
                <a:latin typeface="Times New Roman"/>
                <a:ea typeface="Times New Roman"/>
              </a:rPr>
              <a:t> </a:t>
            </a:r>
            <a:r>
              <a:rPr lang="en-US" sz="3200" spc="-20" dirty="0" err="1">
                <a:latin typeface="Times New Roman"/>
                <a:ea typeface="Times New Roman"/>
              </a:rPr>
              <a:t>kabilardagi</a:t>
            </a:r>
            <a:r>
              <a:rPr lang="en-US" sz="3200" spc="-20" dirty="0">
                <a:latin typeface="Times New Roman"/>
                <a:ea typeface="Times New Roman"/>
              </a:rPr>
              <a:t> </a:t>
            </a:r>
            <a:r>
              <a:rPr lang="en-US" sz="3200" spc="-20" dirty="0" err="1">
                <a:latin typeface="Times New Roman"/>
                <a:ea typeface="Times New Roman"/>
              </a:rPr>
              <a:t>mahalliy</a:t>
            </a:r>
            <a:r>
              <a:rPr lang="en-US" sz="3200" spc="-20" dirty="0">
                <a:latin typeface="Times New Roman"/>
                <a:ea typeface="Times New Roman"/>
              </a:rPr>
              <a:t> </a:t>
            </a:r>
            <a:r>
              <a:rPr lang="en-US" sz="3200" spc="-20" dirty="0" err="1">
                <a:latin typeface="Times New Roman"/>
                <a:ea typeface="Times New Roman"/>
              </a:rPr>
              <a:t>hokimlar</a:t>
            </a:r>
            <a:r>
              <a:rPr lang="en-US" sz="3200" spc="-20" dirty="0">
                <a:latin typeface="Times New Roman"/>
                <a:ea typeface="Times New Roman"/>
              </a:rPr>
              <a:t> </a:t>
            </a:r>
            <a:r>
              <a:rPr lang="en-US" sz="3200" spc="-20" dirty="0" err="1">
                <a:latin typeface="Times New Roman"/>
                <a:ea typeface="Times New Roman"/>
              </a:rPr>
              <a:t>zimmasiga</a:t>
            </a:r>
            <a:r>
              <a:rPr lang="en-US" sz="3200" spc="-20" dirty="0">
                <a:latin typeface="Times New Roman"/>
                <a:ea typeface="Times New Roman"/>
              </a:rPr>
              <a:t> </a:t>
            </a:r>
            <a:r>
              <a:rPr lang="en-US" sz="3200" spc="-20" dirty="0" err="1">
                <a:latin typeface="Times New Roman"/>
                <a:ea typeface="Times New Roman"/>
              </a:rPr>
              <a:t>aholidan</a:t>
            </a:r>
            <a:r>
              <a:rPr lang="en-US" sz="3200" spc="-20" dirty="0">
                <a:latin typeface="Times New Roman"/>
                <a:ea typeface="Times New Roman"/>
              </a:rPr>
              <a:t> </a:t>
            </a:r>
            <a:r>
              <a:rPr lang="en-US" sz="3200" spc="-20" dirty="0" err="1">
                <a:latin typeface="Times New Roman"/>
                <a:ea typeface="Times New Roman"/>
              </a:rPr>
              <a:t>belgilangan</a:t>
            </a:r>
            <a:r>
              <a:rPr lang="en-US" sz="3200" spc="-20" dirty="0">
                <a:latin typeface="Times New Roman"/>
                <a:ea typeface="Times New Roman"/>
              </a:rPr>
              <a:t> </a:t>
            </a:r>
            <a:r>
              <a:rPr lang="en-US" sz="3200" spc="-20" dirty="0" err="1">
                <a:latin typeface="Times New Roman"/>
                <a:ea typeface="Times New Roman"/>
              </a:rPr>
              <a:t>soliqlarni</a:t>
            </a:r>
            <a:r>
              <a:rPr lang="en-US" sz="3200" spc="-20" dirty="0">
                <a:latin typeface="Times New Roman"/>
                <a:ea typeface="Times New Roman"/>
              </a:rPr>
              <a:t> </a:t>
            </a:r>
            <a:r>
              <a:rPr lang="en-US" sz="3200" spc="-20" dirty="0" err="1">
                <a:latin typeface="Times New Roman"/>
                <a:ea typeface="Times New Roman"/>
              </a:rPr>
              <a:t>yig'ish</a:t>
            </a:r>
            <a:r>
              <a:rPr lang="en-US" sz="3200" spc="-20" dirty="0">
                <a:latin typeface="Times New Roman"/>
                <a:ea typeface="Times New Roman"/>
              </a:rPr>
              <a:t>, </a:t>
            </a:r>
            <a:r>
              <a:rPr lang="en-US" sz="3200" spc="-20" dirty="0" err="1" smtClean="0">
                <a:latin typeface="Times New Roman"/>
                <a:ea typeface="Times New Roman"/>
              </a:rPr>
              <a:t>ma’muriy</a:t>
            </a:r>
            <a:r>
              <a:rPr lang="en-US" sz="3200" spc="-20" dirty="0" smtClean="0">
                <a:latin typeface="Times New Roman"/>
                <a:ea typeface="Times New Roman"/>
              </a:rPr>
              <a:t> </a:t>
            </a:r>
            <a:r>
              <a:rPr lang="en-US" sz="3200" spc="-20" dirty="0" err="1">
                <a:latin typeface="Times New Roman"/>
                <a:ea typeface="Times New Roman"/>
              </a:rPr>
              <a:t>boshqaruvni</a:t>
            </a:r>
            <a:r>
              <a:rPr lang="en-US" sz="3200" spc="-20" dirty="0">
                <a:latin typeface="Times New Roman"/>
                <a:ea typeface="Times New Roman"/>
              </a:rPr>
              <a:t> </a:t>
            </a:r>
            <a:r>
              <a:rPr lang="en-US" sz="3200" spc="-20" dirty="0" err="1">
                <a:latin typeface="Times New Roman"/>
                <a:ea typeface="Times New Roman"/>
              </a:rPr>
              <a:t>amalga</a:t>
            </a:r>
            <a:r>
              <a:rPr lang="en-US" sz="3200" spc="-20" dirty="0">
                <a:latin typeface="Times New Roman"/>
                <a:ea typeface="Times New Roman"/>
              </a:rPr>
              <a:t> </a:t>
            </a:r>
            <a:r>
              <a:rPr lang="en-US" sz="3200" spc="-20" dirty="0" err="1">
                <a:latin typeface="Times New Roman"/>
                <a:ea typeface="Times New Roman"/>
              </a:rPr>
              <a:t>oshirish</a:t>
            </a:r>
            <a:r>
              <a:rPr lang="en-US" sz="3200" spc="-20" dirty="0">
                <a:latin typeface="Times New Roman"/>
                <a:ea typeface="Times New Roman"/>
              </a:rPr>
              <a:t> </a:t>
            </a:r>
            <a:r>
              <a:rPr lang="en-US" sz="3200" spc="-20" dirty="0" err="1">
                <a:latin typeface="Times New Roman"/>
                <a:ea typeface="Times New Roman"/>
              </a:rPr>
              <a:t>asosida</a:t>
            </a:r>
            <a:r>
              <a:rPr lang="en-US" sz="3200" spc="-20" dirty="0">
                <a:latin typeface="Times New Roman"/>
                <a:ea typeface="Times New Roman"/>
              </a:rPr>
              <a:t> </a:t>
            </a:r>
            <a:r>
              <a:rPr lang="en-US" sz="3200" spc="-20" dirty="0" err="1">
                <a:latin typeface="Times New Roman"/>
                <a:ea typeface="Times New Roman"/>
              </a:rPr>
              <a:t>islom</a:t>
            </a:r>
            <a:r>
              <a:rPr lang="en-US" sz="3200" spc="-20" dirty="0">
                <a:latin typeface="Times New Roman"/>
                <a:ea typeface="Times New Roman"/>
              </a:rPr>
              <a:t> </a:t>
            </a:r>
            <a:r>
              <a:rPr lang="en-US" sz="3200" spc="-20" dirty="0" err="1">
                <a:latin typeface="Times New Roman"/>
                <a:ea typeface="Times New Roman"/>
              </a:rPr>
              <a:t>dini</a:t>
            </a:r>
            <a:r>
              <a:rPr lang="en-US" sz="3200" spc="-20" dirty="0">
                <a:latin typeface="Times New Roman"/>
                <a:ea typeface="Times New Roman"/>
              </a:rPr>
              <a:t> </a:t>
            </a:r>
            <a:r>
              <a:rPr lang="en-US" sz="3200" spc="-20" dirty="0" err="1">
                <a:latin typeface="Times New Roman"/>
                <a:ea typeface="Times New Roman"/>
              </a:rPr>
              <a:t>g'oyalarini</a:t>
            </a:r>
            <a:r>
              <a:rPr lang="en-US" sz="3200" spc="-20" dirty="0">
                <a:latin typeface="Times New Roman"/>
                <a:ea typeface="Times New Roman"/>
              </a:rPr>
              <a:t> </a:t>
            </a:r>
            <a:r>
              <a:rPr lang="en-US" sz="3200" spc="-20" dirty="0" err="1">
                <a:latin typeface="Times New Roman"/>
                <a:ea typeface="Times New Roman"/>
              </a:rPr>
              <a:t>aholi</a:t>
            </a:r>
            <a:r>
              <a:rPr lang="en-US" sz="3200" spc="-20" dirty="0">
                <a:latin typeface="Times New Roman"/>
                <a:ea typeface="Times New Roman"/>
              </a:rPr>
              <a:t> </a:t>
            </a:r>
            <a:r>
              <a:rPr lang="en-US" sz="3200" spc="-20" dirty="0" err="1" smtClean="0">
                <a:latin typeface="Times New Roman"/>
                <a:ea typeface="Times New Roman"/>
              </a:rPr>
              <a:t>o‘rtasida</a:t>
            </a:r>
            <a:r>
              <a:rPr lang="en-US" sz="3200" spc="-20" dirty="0" smtClean="0">
                <a:latin typeface="Times New Roman"/>
                <a:ea typeface="Times New Roman"/>
              </a:rPr>
              <a:t> </a:t>
            </a:r>
            <a:r>
              <a:rPr lang="en-US" sz="3200" spc="-20" dirty="0" err="1">
                <a:latin typeface="Times New Roman"/>
                <a:ea typeface="Times New Roman"/>
              </a:rPr>
              <a:t>yoyish</a:t>
            </a:r>
            <a:r>
              <a:rPr lang="en-US" sz="3200" spc="-20" dirty="0">
                <a:latin typeface="Times New Roman"/>
                <a:ea typeface="Times New Roman"/>
              </a:rPr>
              <a:t> </a:t>
            </a:r>
            <a:r>
              <a:rPr lang="en-US" sz="3200" spc="-20" dirty="0" err="1">
                <a:latin typeface="Times New Roman"/>
                <a:ea typeface="Times New Roman"/>
              </a:rPr>
              <a:t>asosiy</a:t>
            </a:r>
            <a:r>
              <a:rPr lang="en-US" sz="3200" spc="-20" dirty="0">
                <a:latin typeface="Times New Roman"/>
                <a:ea typeface="Times New Roman"/>
              </a:rPr>
              <a:t> </a:t>
            </a:r>
            <a:r>
              <a:rPr lang="en-US" sz="3200" spc="-20" dirty="0" err="1">
                <a:latin typeface="Times New Roman"/>
                <a:ea typeface="Times New Roman"/>
              </a:rPr>
              <a:t>vazifa</a:t>
            </a:r>
            <a:r>
              <a:rPr lang="en-US" sz="3200" spc="-20" dirty="0">
                <a:latin typeface="Times New Roman"/>
                <a:ea typeface="Times New Roman"/>
              </a:rPr>
              <a:t> </a:t>
            </a:r>
            <a:r>
              <a:rPr lang="en-US" sz="3200" spc="-20" dirty="0" err="1">
                <a:latin typeface="Times New Roman"/>
                <a:ea typeface="Times New Roman"/>
              </a:rPr>
              <a:t>qilib</a:t>
            </a:r>
            <a:r>
              <a:rPr lang="en-US" sz="3200" spc="-20" dirty="0">
                <a:latin typeface="Times New Roman"/>
                <a:ea typeface="Times New Roman"/>
              </a:rPr>
              <a:t> </a:t>
            </a:r>
            <a:r>
              <a:rPr lang="en-US" sz="3200" spc="-20" dirty="0" err="1">
                <a:latin typeface="Times New Roman"/>
                <a:ea typeface="Times New Roman"/>
              </a:rPr>
              <a:t>belgilangan</a:t>
            </a:r>
            <a:r>
              <a:rPr lang="en-US" sz="3200" spc="-20" dirty="0">
                <a:latin typeface="Times New Roman"/>
                <a:ea typeface="Times New Roman"/>
              </a:rPr>
              <a:t> </a:t>
            </a:r>
            <a:r>
              <a:rPr lang="en-US" sz="3200" spc="-20" dirty="0" err="1">
                <a:latin typeface="Times New Roman"/>
                <a:ea typeface="Times New Roman"/>
              </a:rPr>
              <a:t>edi</a:t>
            </a:r>
            <a:r>
              <a:rPr lang="en-US" sz="3200" spc="-20" dirty="0">
                <a:latin typeface="Times New Roman"/>
                <a:ea typeface="Times New Roman"/>
              </a:rPr>
              <a:t>. </a:t>
            </a:r>
            <a:r>
              <a:rPr lang="en-US" sz="3200" spc="-20" dirty="0" err="1">
                <a:latin typeface="Times New Roman"/>
                <a:ea typeface="Times New Roman"/>
              </a:rPr>
              <a:t>Mahalliy</a:t>
            </a:r>
            <a:r>
              <a:rPr lang="en-US" sz="3200" spc="-20" dirty="0">
                <a:latin typeface="Times New Roman"/>
                <a:ea typeface="Times New Roman"/>
              </a:rPr>
              <a:t> </a:t>
            </a:r>
            <a:r>
              <a:rPr lang="en-US" sz="3200" spc="-20" dirty="0" err="1">
                <a:latin typeface="Times New Roman"/>
                <a:ea typeface="Times New Roman"/>
              </a:rPr>
              <a:t>hokimlar</a:t>
            </a:r>
            <a:r>
              <a:rPr lang="en-US" sz="3200" spc="-20" dirty="0">
                <a:latin typeface="Times New Roman"/>
                <a:ea typeface="Times New Roman"/>
              </a:rPr>
              <a:t> </a:t>
            </a:r>
            <a:r>
              <a:rPr lang="en-US" sz="3200" spc="-20" dirty="0" err="1">
                <a:latin typeface="Times New Roman"/>
                <a:ea typeface="Times New Roman"/>
              </a:rPr>
              <a:t>faoliyati</a:t>
            </a:r>
            <a:r>
              <a:rPr lang="en-US" sz="3200" spc="-20" dirty="0">
                <a:latin typeface="Times New Roman"/>
                <a:ea typeface="Times New Roman"/>
              </a:rPr>
              <a:t> </a:t>
            </a:r>
            <a:r>
              <a:rPr lang="en-US" sz="3200" spc="-20" dirty="0" err="1">
                <a:latin typeface="Times New Roman"/>
                <a:ea typeface="Times New Roman"/>
              </a:rPr>
              <a:t>xalifa</a:t>
            </a:r>
            <a:r>
              <a:rPr lang="en-US" sz="3200" spc="-20" dirty="0">
                <a:latin typeface="Times New Roman"/>
                <a:ea typeface="Times New Roman"/>
              </a:rPr>
              <a:t> </a:t>
            </a:r>
            <a:r>
              <a:rPr lang="en-US" sz="3200" spc="-20" dirty="0" err="1">
                <a:latin typeface="Times New Roman"/>
                <a:ea typeface="Times New Roman"/>
              </a:rPr>
              <a:t>tomonidan</a:t>
            </a:r>
            <a:r>
              <a:rPr lang="en-US" sz="3200" spc="-20" dirty="0">
                <a:latin typeface="Times New Roman"/>
                <a:ea typeface="Times New Roman"/>
              </a:rPr>
              <a:t> </a:t>
            </a:r>
            <a:r>
              <a:rPr lang="en-US" sz="3200" spc="-20" dirty="0" err="1">
                <a:latin typeface="Times New Roman"/>
                <a:ea typeface="Times New Roman"/>
              </a:rPr>
              <a:t>tayinlanadigan</a:t>
            </a:r>
            <a:r>
              <a:rPr lang="en-US" sz="3200" spc="-20" dirty="0">
                <a:latin typeface="Times New Roman"/>
                <a:ea typeface="Times New Roman"/>
              </a:rPr>
              <a:t> </a:t>
            </a:r>
            <a:r>
              <a:rPr lang="en-US" sz="3200" spc="-20" dirty="0" err="1">
                <a:latin typeface="Times New Roman"/>
                <a:ea typeface="Times New Roman"/>
              </a:rPr>
              <a:t>maxsus</a:t>
            </a:r>
            <a:r>
              <a:rPr lang="en-US" sz="3200" spc="-20" dirty="0">
                <a:latin typeface="Times New Roman"/>
                <a:ea typeface="Times New Roman"/>
              </a:rPr>
              <a:t> </a:t>
            </a:r>
            <a:r>
              <a:rPr lang="en-US" sz="3200" spc="-20" dirty="0" err="1">
                <a:latin typeface="Times New Roman"/>
                <a:ea typeface="Times New Roman"/>
              </a:rPr>
              <a:t>amrlar</a:t>
            </a:r>
            <a:r>
              <a:rPr lang="en-US" sz="3200" spc="-20" dirty="0">
                <a:latin typeface="Times New Roman"/>
                <a:ea typeface="Times New Roman"/>
              </a:rPr>
              <a:t> </a:t>
            </a:r>
            <a:r>
              <a:rPr lang="en-US" sz="3200" spc="-20" dirty="0" err="1">
                <a:latin typeface="Times New Roman"/>
                <a:ea typeface="Times New Roman"/>
              </a:rPr>
              <a:t>tomonidan</a:t>
            </a:r>
            <a:r>
              <a:rPr lang="en-US" sz="3200" spc="-20" dirty="0">
                <a:latin typeface="Times New Roman"/>
                <a:ea typeface="Times New Roman"/>
              </a:rPr>
              <a:t> </a:t>
            </a:r>
            <a:r>
              <a:rPr lang="en-US" sz="3200" spc="-20" dirty="0" err="1">
                <a:latin typeface="Times New Roman"/>
                <a:ea typeface="Times New Roman"/>
              </a:rPr>
              <a:t>qattiq</a:t>
            </a:r>
            <a:r>
              <a:rPr lang="en-US" sz="3200" spc="-20" dirty="0">
                <a:latin typeface="Times New Roman"/>
                <a:ea typeface="Times New Roman"/>
              </a:rPr>
              <a:t> </a:t>
            </a:r>
            <a:r>
              <a:rPr lang="en-US" sz="3200" spc="-20" dirty="0" err="1">
                <a:latin typeface="Times New Roman"/>
                <a:ea typeface="Times New Roman"/>
              </a:rPr>
              <a:t>nazorat</a:t>
            </a:r>
            <a:r>
              <a:rPr lang="en-US" sz="3200" spc="-20" dirty="0">
                <a:latin typeface="Times New Roman"/>
                <a:ea typeface="Times New Roman"/>
              </a:rPr>
              <a:t> </a:t>
            </a:r>
            <a:r>
              <a:rPr lang="en-US" sz="3200" spc="-20" dirty="0" err="1">
                <a:latin typeface="Times New Roman"/>
                <a:ea typeface="Times New Roman"/>
              </a:rPr>
              <a:t>ostiga</a:t>
            </a:r>
            <a:r>
              <a:rPr lang="en-US" sz="3200" spc="-20" dirty="0">
                <a:latin typeface="Times New Roman"/>
                <a:ea typeface="Times New Roman"/>
              </a:rPr>
              <a:t> </a:t>
            </a:r>
            <a:r>
              <a:rPr lang="en-US" sz="3200" spc="-20" dirty="0" err="1">
                <a:latin typeface="Times New Roman"/>
                <a:ea typeface="Times New Roman"/>
              </a:rPr>
              <a:t>olingan</a:t>
            </a:r>
            <a:r>
              <a:rPr lang="en-US" sz="3200" spc="-20" dirty="0">
                <a:latin typeface="Times New Roman"/>
                <a:ea typeface="Times New Roman"/>
              </a:rPr>
              <a:t> </a:t>
            </a:r>
            <a:r>
              <a:rPr lang="en-US" sz="3200" spc="-20" dirty="0" err="1" smtClean="0">
                <a:latin typeface="Times New Roman"/>
                <a:ea typeface="Times New Roman"/>
              </a:rPr>
              <a:t>bo‘lib</a:t>
            </a:r>
            <a:r>
              <a:rPr lang="en-US" sz="3200" spc="-20" dirty="0">
                <a:latin typeface="Times New Roman"/>
                <a:ea typeface="Times New Roman"/>
              </a:rPr>
              <a:t>, </a:t>
            </a:r>
            <a:r>
              <a:rPr lang="en-US" sz="3200" spc="-20" dirty="0" err="1">
                <a:latin typeface="Times New Roman"/>
                <a:ea typeface="Times New Roman"/>
              </a:rPr>
              <a:t>bundan</a:t>
            </a:r>
            <a:r>
              <a:rPr lang="en-US" sz="3200" spc="-20" dirty="0">
                <a:latin typeface="Times New Roman"/>
                <a:ea typeface="Times New Roman"/>
              </a:rPr>
              <a:t> </a:t>
            </a:r>
            <a:r>
              <a:rPr lang="en-US" sz="3200" spc="-20" dirty="0" err="1">
                <a:latin typeface="Times New Roman"/>
                <a:ea typeface="Times New Roman"/>
              </a:rPr>
              <a:t>tashqari</a:t>
            </a:r>
            <a:r>
              <a:rPr lang="en-US" sz="3200" spc="-20" dirty="0">
                <a:latin typeface="Times New Roman"/>
                <a:ea typeface="Times New Roman"/>
              </a:rPr>
              <a:t> </a:t>
            </a:r>
            <a:r>
              <a:rPr lang="en-US" sz="3200" spc="-20" dirty="0" err="1">
                <a:latin typeface="Times New Roman"/>
                <a:ea typeface="Times New Roman"/>
              </a:rPr>
              <a:t>ular</a:t>
            </a:r>
            <a:r>
              <a:rPr lang="en-US" sz="3200" spc="-20" dirty="0">
                <a:latin typeface="Times New Roman"/>
                <a:ea typeface="Times New Roman"/>
              </a:rPr>
              <a:t> </a:t>
            </a:r>
            <a:r>
              <a:rPr lang="en-US" sz="3200" spc="-20" dirty="0" err="1">
                <a:latin typeface="Times New Roman"/>
                <a:ea typeface="Times New Roman"/>
              </a:rPr>
              <a:t>xalifaning</a:t>
            </a:r>
            <a:r>
              <a:rPr lang="en-US" sz="3200" spc="-20" dirty="0">
                <a:latin typeface="Times New Roman"/>
                <a:ea typeface="Times New Roman"/>
              </a:rPr>
              <a:t> </a:t>
            </a:r>
            <a:r>
              <a:rPr lang="en-US" sz="3200" spc="-20" dirty="0" err="1">
                <a:latin typeface="Times New Roman"/>
                <a:ea typeface="Times New Roman"/>
              </a:rPr>
              <a:t>Xurosonda</a:t>
            </a:r>
            <a:r>
              <a:rPr lang="en-US" sz="3200" spc="-20" dirty="0">
                <a:latin typeface="Times New Roman"/>
                <a:ea typeface="Times New Roman"/>
              </a:rPr>
              <a:t> </a:t>
            </a:r>
            <a:r>
              <a:rPr lang="en-US" sz="3200" spc="-20" dirty="0" err="1">
                <a:latin typeface="Times New Roman"/>
                <a:ea typeface="Times New Roman"/>
              </a:rPr>
              <a:t>tayinlagan</a:t>
            </a:r>
            <a:r>
              <a:rPr lang="en-US" sz="3200" spc="-20" dirty="0">
                <a:latin typeface="Times New Roman"/>
                <a:ea typeface="Times New Roman"/>
              </a:rPr>
              <a:t> </a:t>
            </a:r>
            <a:r>
              <a:rPr lang="en-US" sz="3200" spc="-20" dirty="0" err="1">
                <a:latin typeface="Times New Roman"/>
                <a:ea typeface="Times New Roman"/>
              </a:rPr>
              <a:t>noiblariga</a:t>
            </a:r>
            <a:r>
              <a:rPr lang="en-US" sz="3200" spc="-20" dirty="0">
                <a:latin typeface="Times New Roman"/>
                <a:ea typeface="Times New Roman"/>
              </a:rPr>
              <a:t> </a:t>
            </a:r>
            <a:r>
              <a:rPr lang="en-US" sz="3200" spc="-20" dirty="0" err="1" smtClean="0">
                <a:latin typeface="Times New Roman"/>
                <a:ea typeface="Times New Roman"/>
              </a:rPr>
              <a:t>bo‘ysunmog’i</a:t>
            </a:r>
            <a:r>
              <a:rPr lang="en-US" sz="3200" spc="-20" dirty="0" smtClean="0">
                <a:latin typeface="Times New Roman"/>
                <a:ea typeface="Times New Roman"/>
              </a:rPr>
              <a:t> </a:t>
            </a:r>
            <a:r>
              <a:rPr lang="en-US" sz="3200" spc="-20" dirty="0" err="1">
                <a:latin typeface="Times New Roman"/>
                <a:ea typeface="Times New Roman"/>
              </a:rPr>
              <a:t>lozim</a:t>
            </a:r>
            <a:r>
              <a:rPr lang="en-US" sz="3200" spc="-20" dirty="0">
                <a:latin typeface="Times New Roman"/>
                <a:ea typeface="Times New Roman"/>
              </a:rPr>
              <a:t> </a:t>
            </a:r>
            <a:r>
              <a:rPr lang="en-US" sz="3200" spc="-20" dirty="0" err="1">
                <a:latin typeface="Times New Roman"/>
                <a:ea typeface="Times New Roman"/>
              </a:rPr>
              <a:t>edi</a:t>
            </a:r>
            <a:r>
              <a:rPr lang="en-US" sz="3200" spc="-20" dirty="0" smtClean="0">
                <a:latin typeface="Times New Roman"/>
                <a:ea typeface="Times New Roman"/>
              </a:rPr>
              <a:t>.</a:t>
            </a:r>
            <a:endParaRPr lang="ru-RU" sz="2800" dirty="0">
              <a:latin typeface="Times New Roman"/>
              <a:ea typeface="Times New Roman"/>
            </a:endParaRPr>
          </a:p>
        </p:txBody>
      </p:sp>
    </p:spTree>
    <p:extLst>
      <p:ext uri="{BB962C8B-B14F-4D97-AF65-F5344CB8AC3E}">
        <p14:creationId xmlns:p14="http://schemas.microsoft.com/office/powerpoint/2010/main" val="9877809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42437" y="413533"/>
            <a:ext cx="8856984" cy="6463308"/>
          </a:xfrm>
          <a:prstGeom prst="rect">
            <a:avLst/>
          </a:prstGeom>
        </p:spPr>
        <p:txBody>
          <a:bodyPr wrap="square">
            <a:spAutoFit/>
          </a:bodyPr>
          <a:lstStyle/>
          <a:p>
            <a:pPr algn="ctr">
              <a:lnSpc>
                <a:spcPct val="115000"/>
              </a:lnSpc>
              <a:spcAft>
                <a:spcPts val="0"/>
              </a:spcAft>
            </a:pPr>
            <a:r>
              <a:rPr lang="en-US" sz="4000" b="1" dirty="0" err="1">
                <a:latin typeface="Times New Roman"/>
                <a:ea typeface="Times New Roman"/>
              </a:rPr>
              <a:t>Savol</a:t>
            </a:r>
            <a:r>
              <a:rPr lang="en-US" sz="4000" b="1" dirty="0">
                <a:latin typeface="Times New Roman"/>
                <a:ea typeface="Times New Roman"/>
              </a:rPr>
              <a:t> </a:t>
            </a:r>
            <a:r>
              <a:rPr lang="en-US" sz="4000" b="1" dirty="0" err="1">
                <a:latin typeface="Times New Roman"/>
                <a:ea typeface="Times New Roman"/>
              </a:rPr>
              <a:t>va</a:t>
            </a:r>
            <a:r>
              <a:rPr lang="en-US" sz="4000" b="1" dirty="0">
                <a:latin typeface="Times New Roman"/>
                <a:ea typeface="Times New Roman"/>
              </a:rPr>
              <a:t> </a:t>
            </a:r>
            <a:r>
              <a:rPr lang="en-US" sz="4000" b="1" dirty="0" err="1">
                <a:latin typeface="Times New Roman"/>
                <a:ea typeface="Times New Roman"/>
              </a:rPr>
              <a:t>topshiriqlar</a:t>
            </a:r>
            <a:r>
              <a:rPr lang="en-US" sz="4000" b="1" dirty="0">
                <a:latin typeface="Times New Roman"/>
                <a:ea typeface="Times New Roman"/>
              </a:rPr>
              <a:t>:</a:t>
            </a:r>
            <a:endParaRPr lang="ru-RU" sz="3600" dirty="0">
              <a:latin typeface="Times New Roman"/>
              <a:ea typeface="Times New Roman"/>
            </a:endParaRPr>
          </a:p>
          <a:p>
            <a:pPr>
              <a:lnSpc>
                <a:spcPct val="115000"/>
              </a:lnSpc>
              <a:spcAft>
                <a:spcPts val="0"/>
              </a:spcAft>
            </a:pPr>
            <a:r>
              <a:rPr lang="en-US" sz="4000" dirty="0">
                <a:latin typeface="Times New Roman"/>
                <a:ea typeface="Times New Roman"/>
              </a:rPr>
              <a:t>1. </a:t>
            </a:r>
            <a:r>
              <a:rPr lang="en-US" sz="4000" dirty="0" err="1">
                <a:latin typeface="Times New Roman"/>
                <a:ea typeface="Times New Roman"/>
              </a:rPr>
              <a:t>Xalifalik</a:t>
            </a:r>
            <a:r>
              <a:rPr lang="en-US" sz="4000" dirty="0">
                <a:latin typeface="Times New Roman"/>
                <a:ea typeface="Times New Roman"/>
              </a:rPr>
              <a:t> </a:t>
            </a:r>
            <a:r>
              <a:rPr lang="en-US" sz="4000" dirty="0" err="1">
                <a:latin typeface="Times New Roman"/>
                <a:ea typeface="Times New Roman"/>
              </a:rPr>
              <a:t>istilosi</a:t>
            </a:r>
            <a:r>
              <a:rPr lang="en-US" sz="4000" dirty="0">
                <a:latin typeface="Times New Roman"/>
                <a:ea typeface="Times New Roman"/>
              </a:rPr>
              <a:t> </a:t>
            </a:r>
            <a:r>
              <a:rPr lang="en-US" sz="4000" dirty="0" err="1">
                <a:latin typeface="Times New Roman"/>
                <a:ea typeface="Times New Roman"/>
              </a:rPr>
              <a:t>Movarounnahrda</a:t>
            </a:r>
            <a:r>
              <a:rPr lang="en-US" sz="4000" dirty="0">
                <a:latin typeface="Times New Roman"/>
                <a:ea typeface="Times New Roman"/>
              </a:rPr>
              <a:t> </a:t>
            </a:r>
            <a:r>
              <a:rPr lang="en-US" sz="4000" dirty="0" err="1">
                <a:latin typeface="Times New Roman"/>
                <a:ea typeface="Times New Roman"/>
              </a:rPr>
              <a:t>qanday</a:t>
            </a:r>
            <a:r>
              <a:rPr lang="en-US" sz="4000" dirty="0">
                <a:latin typeface="Times New Roman"/>
                <a:ea typeface="Times New Roman"/>
              </a:rPr>
              <a:t> </a:t>
            </a:r>
            <a:r>
              <a:rPr lang="en-US" sz="4000" dirty="0" err="1">
                <a:latin typeface="Times New Roman"/>
                <a:ea typeface="Times New Roman"/>
              </a:rPr>
              <a:t>oqibatlarga</a:t>
            </a:r>
            <a:r>
              <a:rPr lang="en-US" sz="4000" dirty="0">
                <a:latin typeface="Times New Roman"/>
                <a:ea typeface="Times New Roman"/>
              </a:rPr>
              <a:t> </a:t>
            </a:r>
            <a:r>
              <a:rPr lang="en-US" sz="4000" dirty="0" err="1">
                <a:latin typeface="Times New Roman"/>
                <a:ea typeface="Times New Roman"/>
              </a:rPr>
              <a:t>olib</a:t>
            </a:r>
            <a:r>
              <a:rPr lang="en-US" sz="4000" dirty="0">
                <a:latin typeface="Times New Roman"/>
                <a:ea typeface="Times New Roman"/>
              </a:rPr>
              <a:t> </a:t>
            </a:r>
            <a:r>
              <a:rPr lang="en-US" sz="4000" dirty="0" err="1">
                <a:latin typeface="Times New Roman"/>
                <a:ea typeface="Times New Roman"/>
              </a:rPr>
              <a:t>keldi</a:t>
            </a:r>
            <a:r>
              <a:rPr lang="en-US" sz="4000" dirty="0">
                <a:latin typeface="Times New Roman"/>
                <a:ea typeface="Times New Roman"/>
              </a:rPr>
              <a:t>?</a:t>
            </a:r>
            <a:endParaRPr lang="ru-RU" sz="3600" dirty="0">
              <a:latin typeface="Times New Roman"/>
              <a:ea typeface="Times New Roman"/>
            </a:endParaRPr>
          </a:p>
          <a:p>
            <a:pPr>
              <a:lnSpc>
                <a:spcPct val="115000"/>
              </a:lnSpc>
              <a:spcAft>
                <a:spcPts val="0"/>
              </a:spcAft>
            </a:pPr>
            <a:r>
              <a:rPr lang="en-US" sz="4000" dirty="0">
                <a:latin typeface="Times New Roman"/>
                <a:ea typeface="Times New Roman"/>
              </a:rPr>
              <a:t>2. </a:t>
            </a:r>
            <a:r>
              <a:rPr lang="en-US" sz="4000" dirty="0" err="1">
                <a:latin typeface="Times New Roman"/>
                <a:ea typeface="Times New Roman"/>
              </a:rPr>
              <a:t>Mahalliy</a:t>
            </a:r>
            <a:r>
              <a:rPr lang="en-US" sz="4000" dirty="0">
                <a:latin typeface="Times New Roman"/>
                <a:ea typeface="Times New Roman"/>
              </a:rPr>
              <a:t> </a:t>
            </a:r>
            <a:r>
              <a:rPr lang="en-US" sz="4000" dirty="0" err="1">
                <a:latin typeface="Times New Roman"/>
                <a:ea typeface="Times New Roman"/>
              </a:rPr>
              <a:t>aholini</a:t>
            </a:r>
            <a:r>
              <a:rPr lang="en-US" sz="4000" dirty="0">
                <a:latin typeface="Times New Roman"/>
                <a:ea typeface="Times New Roman"/>
              </a:rPr>
              <a:t> </a:t>
            </a:r>
            <a:r>
              <a:rPr lang="en-US" sz="4000" dirty="0" err="1">
                <a:latin typeface="Times New Roman"/>
                <a:ea typeface="Times New Roman"/>
              </a:rPr>
              <a:t>islomga</a:t>
            </a:r>
            <a:r>
              <a:rPr lang="en-US" sz="4000" dirty="0">
                <a:latin typeface="Times New Roman"/>
                <a:ea typeface="Times New Roman"/>
              </a:rPr>
              <a:t> </a:t>
            </a:r>
            <a:r>
              <a:rPr lang="en-US" sz="4000" dirty="0" err="1">
                <a:latin typeface="Times New Roman"/>
                <a:ea typeface="Times New Roman"/>
              </a:rPr>
              <a:t>kirgizishda</a:t>
            </a:r>
            <a:r>
              <a:rPr lang="en-US" sz="4000" dirty="0">
                <a:latin typeface="Times New Roman"/>
                <a:ea typeface="Times New Roman"/>
              </a:rPr>
              <a:t> </a:t>
            </a:r>
            <a:r>
              <a:rPr lang="en-US" sz="4000" dirty="0" err="1">
                <a:latin typeface="Times New Roman"/>
                <a:ea typeface="Times New Roman"/>
              </a:rPr>
              <a:t>qanday</a:t>
            </a:r>
            <a:r>
              <a:rPr lang="en-US" sz="4000" dirty="0">
                <a:latin typeface="Times New Roman"/>
                <a:ea typeface="Times New Roman"/>
              </a:rPr>
              <a:t> </a:t>
            </a:r>
            <a:r>
              <a:rPr lang="en-US" sz="4000" dirty="0" err="1" smtClean="0">
                <a:latin typeface="Times New Roman"/>
                <a:ea typeface="Times New Roman"/>
              </a:rPr>
              <a:t>yo‘llardan</a:t>
            </a:r>
            <a:r>
              <a:rPr lang="en-US" sz="4000" dirty="0" smtClean="0">
                <a:latin typeface="Times New Roman"/>
                <a:ea typeface="Times New Roman"/>
              </a:rPr>
              <a:t> </a:t>
            </a:r>
            <a:r>
              <a:rPr lang="en-US" sz="4000" dirty="0" err="1">
                <a:latin typeface="Times New Roman"/>
                <a:ea typeface="Times New Roman"/>
              </a:rPr>
              <a:t>foydalanildi</a:t>
            </a:r>
            <a:r>
              <a:rPr lang="en-US" sz="4000" dirty="0">
                <a:latin typeface="Times New Roman"/>
                <a:ea typeface="Times New Roman"/>
              </a:rPr>
              <a:t>?</a:t>
            </a:r>
            <a:endParaRPr lang="ru-RU" sz="3600" dirty="0">
              <a:latin typeface="Times New Roman"/>
              <a:ea typeface="Times New Roman"/>
            </a:endParaRPr>
          </a:p>
          <a:p>
            <a:pPr>
              <a:lnSpc>
                <a:spcPct val="115000"/>
              </a:lnSpc>
              <a:spcAft>
                <a:spcPts val="0"/>
              </a:spcAft>
            </a:pPr>
            <a:r>
              <a:rPr lang="en-US" sz="4000" dirty="0">
                <a:latin typeface="Times New Roman"/>
                <a:ea typeface="Times New Roman"/>
              </a:rPr>
              <a:t>3. </a:t>
            </a:r>
            <a:r>
              <a:rPr lang="en-US" sz="4000" dirty="0" err="1">
                <a:latin typeface="Times New Roman"/>
                <a:ea typeface="Times New Roman"/>
              </a:rPr>
              <a:t>Arablar</a:t>
            </a:r>
            <a:r>
              <a:rPr lang="en-US" sz="4000" dirty="0">
                <a:latin typeface="Times New Roman"/>
                <a:ea typeface="Times New Roman"/>
              </a:rPr>
              <a:t> </a:t>
            </a:r>
            <a:r>
              <a:rPr lang="en-US" sz="4000" dirty="0" err="1">
                <a:latin typeface="Times New Roman"/>
                <a:ea typeface="Times New Roman"/>
              </a:rPr>
              <a:t>tomonidan</a:t>
            </a:r>
            <a:r>
              <a:rPr lang="en-US" sz="4000" dirty="0">
                <a:latin typeface="Times New Roman"/>
                <a:ea typeface="Times New Roman"/>
              </a:rPr>
              <a:t> </a:t>
            </a:r>
            <a:r>
              <a:rPr lang="en-US" sz="4000" dirty="0" err="1">
                <a:latin typeface="Times New Roman"/>
                <a:ea typeface="Times New Roman"/>
              </a:rPr>
              <a:t>qanday</a:t>
            </a:r>
            <a:r>
              <a:rPr lang="en-US" sz="4000" dirty="0">
                <a:latin typeface="Times New Roman"/>
                <a:ea typeface="Times New Roman"/>
              </a:rPr>
              <a:t> </a:t>
            </a:r>
            <a:r>
              <a:rPr lang="en-US" sz="4000" dirty="0" err="1">
                <a:latin typeface="Times New Roman"/>
                <a:ea typeface="Times New Roman"/>
              </a:rPr>
              <a:t>soliqlar</a:t>
            </a:r>
            <a:r>
              <a:rPr lang="en-US" sz="4000" dirty="0">
                <a:latin typeface="Times New Roman"/>
                <a:ea typeface="Times New Roman"/>
              </a:rPr>
              <a:t> </a:t>
            </a:r>
            <a:r>
              <a:rPr lang="en-US" sz="4000" dirty="0" err="1">
                <a:latin typeface="Times New Roman"/>
                <a:ea typeface="Times New Roman"/>
              </a:rPr>
              <a:t>joriy</a:t>
            </a:r>
            <a:r>
              <a:rPr lang="en-US" sz="4000" dirty="0">
                <a:latin typeface="Times New Roman"/>
                <a:ea typeface="Times New Roman"/>
              </a:rPr>
              <a:t> </a:t>
            </a:r>
            <a:r>
              <a:rPr lang="en-US" sz="4000" dirty="0" err="1">
                <a:latin typeface="Times New Roman"/>
                <a:ea typeface="Times New Roman"/>
              </a:rPr>
              <a:t>etilgan</a:t>
            </a:r>
            <a:r>
              <a:rPr lang="en-US" sz="4000" dirty="0">
                <a:latin typeface="Times New Roman"/>
                <a:ea typeface="Times New Roman"/>
              </a:rPr>
              <a:t>?</a:t>
            </a:r>
            <a:endParaRPr lang="ru-RU" sz="3600" dirty="0">
              <a:latin typeface="Times New Roman"/>
              <a:ea typeface="Times New Roman"/>
            </a:endParaRPr>
          </a:p>
          <a:p>
            <a:pPr>
              <a:lnSpc>
                <a:spcPct val="115000"/>
              </a:lnSpc>
              <a:spcAft>
                <a:spcPts val="0"/>
              </a:spcAft>
            </a:pPr>
            <a:r>
              <a:rPr lang="en-US" sz="4000" dirty="0">
                <a:latin typeface="Times New Roman"/>
                <a:ea typeface="Times New Roman"/>
              </a:rPr>
              <a:t>4. </a:t>
            </a:r>
            <a:r>
              <a:rPr lang="en-US" sz="4000" dirty="0" err="1">
                <a:latin typeface="Times New Roman"/>
                <a:ea typeface="Times New Roman"/>
              </a:rPr>
              <a:t>Istilo</a:t>
            </a:r>
            <a:r>
              <a:rPr lang="en-US" sz="4000" dirty="0">
                <a:latin typeface="Times New Roman"/>
                <a:ea typeface="Times New Roman"/>
              </a:rPr>
              <a:t> </a:t>
            </a:r>
            <a:r>
              <a:rPr lang="en-US" sz="4000" dirty="0" err="1">
                <a:latin typeface="Times New Roman"/>
                <a:ea typeface="Times New Roman"/>
              </a:rPr>
              <a:t>mahalliy</a:t>
            </a:r>
            <a:r>
              <a:rPr lang="en-US" sz="4000" dirty="0">
                <a:latin typeface="Times New Roman"/>
                <a:ea typeface="Times New Roman"/>
              </a:rPr>
              <a:t> </a:t>
            </a:r>
            <a:r>
              <a:rPr lang="en-US" sz="4000" dirty="0" err="1">
                <a:latin typeface="Times New Roman"/>
                <a:ea typeface="Times New Roman"/>
              </a:rPr>
              <a:t>madaniyatga</a:t>
            </a:r>
            <a:r>
              <a:rPr lang="en-US" sz="4000" dirty="0">
                <a:latin typeface="Times New Roman"/>
                <a:ea typeface="Times New Roman"/>
              </a:rPr>
              <a:t> </a:t>
            </a:r>
            <a:r>
              <a:rPr lang="en-US" sz="4000" dirty="0" err="1">
                <a:latin typeface="Times New Roman"/>
                <a:ea typeface="Times New Roman"/>
              </a:rPr>
              <a:t>qanday</a:t>
            </a:r>
            <a:r>
              <a:rPr lang="en-US" sz="4000" dirty="0">
                <a:latin typeface="Times New Roman"/>
                <a:ea typeface="Times New Roman"/>
              </a:rPr>
              <a:t> </a:t>
            </a:r>
            <a:r>
              <a:rPr lang="en-US" sz="4000" dirty="0" err="1">
                <a:latin typeface="Times New Roman"/>
                <a:ea typeface="Times New Roman"/>
              </a:rPr>
              <a:t>ta’sir</a:t>
            </a:r>
            <a:r>
              <a:rPr lang="en-US" sz="4000" dirty="0">
                <a:latin typeface="Times New Roman"/>
                <a:ea typeface="Times New Roman"/>
              </a:rPr>
              <a:t> </a:t>
            </a:r>
            <a:r>
              <a:rPr lang="en-US" sz="4000" dirty="0" err="1" smtClean="0">
                <a:latin typeface="Times New Roman"/>
                <a:ea typeface="Times New Roman"/>
              </a:rPr>
              <a:t>ko‘rsatdi</a:t>
            </a:r>
            <a:r>
              <a:rPr lang="en-US" sz="4000" dirty="0">
                <a:latin typeface="Times New Roman"/>
                <a:ea typeface="Times New Roman"/>
              </a:rPr>
              <a:t>?</a:t>
            </a:r>
            <a:endParaRPr lang="ru-RU" sz="3600" dirty="0">
              <a:effectLst/>
              <a:latin typeface="Times New Roman"/>
              <a:ea typeface="Times New Roman"/>
            </a:endParaRPr>
          </a:p>
        </p:txBody>
      </p:sp>
    </p:spTree>
    <p:extLst>
      <p:ext uri="{BB962C8B-B14F-4D97-AF65-F5344CB8AC3E}">
        <p14:creationId xmlns:p14="http://schemas.microsoft.com/office/powerpoint/2010/main" val="19080334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ChangeArrowheads="1"/>
          </p:cNvSpPr>
          <p:nvPr/>
        </p:nvSpPr>
        <p:spPr bwMode="auto">
          <a:xfrm>
            <a:off x="285750" y="2917825"/>
            <a:ext cx="84296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431800">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endParaRPr lang="uz-Cyrl-UZ" altLang="ru-RU" sz="2400">
              <a:solidFill>
                <a:schemeClr val="tx1"/>
              </a:solidFill>
              <a:latin typeface="Times New Roman" pitchFamily="18" charset="0"/>
              <a:cs typeface="Times New Roman" pitchFamily="18" charset="0"/>
            </a:endParaRPr>
          </a:p>
          <a:p>
            <a:pPr algn="just" eaLnBrk="1" hangingPunct="1">
              <a:spcBef>
                <a:spcPct val="0"/>
              </a:spcBef>
              <a:buClrTx/>
              <a:buSzTx/>
              <a:buFontTx/>
              <a:buNone/>
            </a:pPr>
            <a:endParaRPr lang="uz-Cyrl-UZ" altLang="ru-RU" sz="2400">
              <a:solidFill>
                <a:schemeClr val="tx1"/>
              </a:solidFill>
              <a:latin typeface="Arial" charset="0"/>
            </a:endParaRPr>
          </a:p>
        </p:txBody>
      </p:sp>
      <p:sp>
        <p:nvSpPr>
          <p:cNvPr id="18435" name="Прямоугольник 1"/>
          <p:cNvSpPr>
            <a:spLocks noChangeArrowheads="1"/>
          </p:cNvSpPr>
          <p:nvPr/>
        </p:nvSpPr>
        <p:spPr bwMode="auto">
          <a:xfrm>
            <a:off x="0" y="0"/>
            <a:ext cx="9144000" cy="6632575"/>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itchFamily="18" charset="2"/>
              <a:buChar char=""/>
              <a:defRPr sz="3200">
                <a:solidFill>
                  <a:schemeClr val="tx2"/>
                </a:solidFill>
                <a:latin typeface="Franklin Gothic Book" pitchFamily="34" charset="0"/>
              </a:defRPr>
            </a:lvl1pPr>
            <a:lvl2pPr marL="742950" indent="-285750">
              <a:spcBef>
                <a:spcPct val="20000"/>
              </a:spcBef>
              <a:buClr>
                <a:schemeClr val="accent1"/>
              </a:buClr>
              <a:buSzPct val="70000"/>
              <a:buFont typeface="Wingdings 2" pitchFamily="18" charset="2"/>
              <a:buChar char=""/>
              <a:defRPr sz="2800">
                <a:solidFill>
                  <a:schemeClr val="tx2"/>
                </a:solidFill>
                <a:latin typeface="Franklin Gothic Book" pitchFamily="34" charset="0"/>
              </a:defRPr>
            </a:lvl2pPr>
            <a:lvl3pPr marL="1143000" indent="-228600">
              <a:spcBef>
                <a:spcPct val="20000"/>
              </a:spcBef>
              <a:buClr>
                <a:schemeClr val="accent1"/>
              </a:buClr>
              <a:buSzPct val="70000"/>
              <a:buFont typeface="Wingdings 2" pitchFamily="18" charset="2"/>
              <a:buChar char=""/>
              <a:defRPr sz="2400">
                <a:solidFill>
                  <a:schemeClr val="tx2"/>
                </a:solidFill>
                <a:latin typeface="Franklin Gothic Book" pitchFamily="34" charset="0"/>
              </a:defRPr>
            </a:lvl3pPr>
            <a:lvl4pPr marL="1600200" indent="-228600">
              <a:spcBef>
                <a:spcPct val="20000"/>
              </a:spcBef>
              <a:buClr>
                <a:schemeClr val="accent1"/>
              </a:buClr>
              <a:buSzPct val="70000"/>
              <a:buFont typeface="Wingdings 2" pitchFamily="18" charset="2"/>
              <a:buChar char=""/>
              <a:defRPr sz="2000">
                <a:solidFill>
                  <a:schemeClr val="tx2"/>
                </a:solidFill>
                <a:latin typeface="Franklin Gothic Book" pitchFamily="34" charset="0"/>
              </a:defRPr>
            </a:lvl4pPr>
            <a:lvl5pPr marL="2057400" indent="-228600">
              <a:spcBef>
                <a:spcPct val="20000"/>
              </a:spcBef>
              <a:buClr>
                <a:schemeClr val="accent1"/>
              </a:buClr>
              <a:buSzPct val="60000"/>
              <a:buFont typeface="Wingdings 2" pitchFamily="18" charset="2"/>
              <a:buChar char=""/>
              <a:defRPr sz="2000">
                <a:solidFill>
                  <a:schemeClr val="tx2"/>
                </a:solidFill>
                <a:latin typeface="Franklin Gothic Book" pitchFamily="34" charset="0"/>
              </a:defRPr>
            </a:lvl5pPr>
            <a:lvl6pPr marL="25146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6pPr>
            <a:lvl7pPr marL="29718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7pPr>
            <a:lvl8pPr marL="34290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8pPr>
            <a:lvl9pPr marL="3886200" indent="-228600" eaLnBrk="0" fontAlgn="base" hangingPunct="0">
              <a:spcBef>
                <a:spcPct val="20000"/>
              </a:spcBef>
              <a:spcAft>
                <a:spcPct val="0"/>
              </a:spcAft>
              <a:buClr>
                <a:schemeClr val="accent1"/>
              </a:buClr>
              <a:buSzPct val="60000"/>
              <a:buFont typeface="Wingdings 2" pitchFamily="18" charset="2"/>
              <a:buChar char=""/>
              <a:defRPr sz="2000">
                <a:solidFill>
                  <a:schemeClr val="tx2"/>
                </a:solidFill>
                <a:latin typeface="Franklin Gothic Book" pitchFamily="34" charset="0"/>
              </a:defRPr>
            </a:lvl9pPr>
          </a:lstStyle>
          <a:p>
            <a:pPr algn="just" eaLnBrk="1" hangingPunct="1">
              <a:spcBef>
                <a:spcPct val="0"/>
              </a:spcBef>
              <a:buClrTx/>
              <a:buSzTx/>
              <a:buFontTx/>
              <a:buNone/>
            </a:pPr>
            <a:r>
              <a:rPr lang="en-US" altLang="ru-RU" sz="2500" b="1">
                <a:solidFill>
                  <a:schemeClr val="tx1"/>
                </a:solidFill>
                <a:latin typeface="Times New Roman" pitchFamily="18" charset="0"/>
                <a:cs typeface="Times New Roman" pitchFamily="18" charset="0"/>
              </a:rPr>
              <a:t>	</a:t>
            </a:r>
            <a:r>
              <a:rPr lang="en-US" altLang="ru-RU" sz="2500" b="1">
                <a:solidFill>
                  <a:srgbClr val="0000FF"/>
                </a:solidFill>
                <a:latin typeface="Times New Roman" pitchFamily="18" charset="0"/>
                <a:cs typeface="Times New Roman" pitchFamily="18" charset="0"/>
              </a:rPr>
              <a:t>651 yili</a:t>
            </a:r>
            <a:r>
              <a:rPr lang="en-US" altLang="ru-RU" sz="2500" b="1">
                <a:solidFill>
                  <a:schemeClr val="tx1"/>
                </a:solidFill>
                <a:latin typeface="Times New Roman" pitchFamily="18" charset="0"/>
                <a:cs typeface="Times New Roman" pitchFamily="18" charset="0"/>
              </a:rPr>
              <a:t> noib </a:t>
            </a:r>
            <a:r>
              <a:rPr lang="en-US" altLang="ru-RU" sz="2500" b="1">
                <a:solidFill>
                  <a:srgbClr val="0000FF"/>
                </a:solidFill>
                <a:latin typeface="Times New Roman" pitchFamily="18" charset="0"/>
                <a:cs typeface="Times New Roman" pitchFamily="18" charset="0"/>
              </a:rPr>
              <a:t>Abdulloh ibn Amir</a:t>
            </a:r>
            <a:r>
              <a:rPr lang="en-US" altLang="ru-RU" sz="2500" b="1">
                <a:solidFill>
                  <a:schemeClr val="tx1"/>
                </a:solidFill>
                <a:latin typeface="Times New Roman" pitchFamily="18" charset="0"/>
                <a:cs typeface="Times New Roman" pitchFamily="18" charset="0"/>
              </a:rPr>
              <a:t> hukmronligi davrida arablar Xurosondagi </a:t>
            </a:r>
            <a:r>
              <a:rPr lang="en-US" altLang="ru-RU" sz="2500" b="1" u="sng">
                <a:solidFill>
                  <a:srgbClr val="0000FF"/>
                </a:solidFill>
                <a:latin typeface="Times New Roman" pitchFamily="18" charset="0"/>
                <a:cs typeface="Times New Roman" pitchFamily="18" charset="0"/>
              </a:rPr>
              <a:t>Nishopur, Obinahr, Tus, Jom, Obivard</a:t>
            </a:r>
            <a:r>
              <a:rPr lang="en-US" altLang="ru-RU" sz="2500" b="1">
                <a:solidFill>
                  <a:schemeClr val="tx1"/>
                </a:solidFill>
                <a:latin typeface="Times New Roman" pitchFamily="18" charset="0"/>
                <a:cs typeface="Times New Roman" pitchFamily="18" charset="0"/>
              </a:rPr>
              <a:t> va boshqa katta-kichik qo‘rg‘on shaharlarni egalladilar. </a:t>
            </a:r>
          </a:p>
          <a:p>
            <a:pPr algn="just" eaLnBrk="1" hangingPunct="1">
              <a:spcBef>
                <a:spcPct val="0"/>
              </a:spcBef>
              <a:buClrTx/>
              <a:buSzTx/>
              <a:buFontTx/>
              <a:buNone/>
            </a:pPr>
            <a:r>
              <a:rPr lang="en-US" altLang="ru-RU" sz="2500" b="1">
                <a:solidFill>
                  <a:schemeClr val="tx1"/>
                </a:solidFill>
                <a:latin typeface="Times New Roman" pitchFamily="18" charset="0"/>
                <a:cs typeface="Times New Roman" pitchFamily="18" charset="0"/>
              </a:rPr>
              <a:t>	</a:t>
            </a:r>
            <a:r>
              <a:rPr lang="en-US" altLang="ru-RU" sz="2500" b="1" u="sng">
                <a:solidFill>
                  <a:schemeClr val="tx1"/>
                </a:solidFill>
                <a:latin typeface="Times New Roman" pitchFamily="18" charset="0"/>
                <a:cs typeface="Times New Roman" pitchFamily="18" charset="0"/>
              </a:rPr>
              <a:t>Narshaxiyning</a:t>
            </a:r>
            <a:r>
              <a:rPr lang="en-US" altLang="ru-RU" sz="2500" b="1">
                <a:solidFill>
                  <a:schemeClr val="tx1"/>
                </a:solidFill>
                <a:latin typeface="Times New Roman" pitchFamily="18" charset="0"/>
                <a:cs typeface="Times New Roman" pitchFamily="18" charset="0"/>
              </a:rPr>
              <a:t> yozishicha, </a:t>
            </a:r>
            <a:r>
              <a:rPr lang="en-US" altLang="ru-RU" sz="2500" b="1">
                <a:solidFill>
                  <a:srgbClr val="0000FF"/>
                </a:solidFill>
                <a:latin typeface="Times New Roman" pitchFamily="18" charset="0"/>
                <a:cs typeface="Times New Roman" pitchFamily="18" charset="0"/>
              </a:rPr>
              <a:t>673 yilning kuzida</a:t>
            </a:r>
            <a:r>
              <a:rPr lang="en-US" altLang="ru-RU" sz="2500" b="1">
                <a:solidFill>
                  <a:schemeClr val="tx1"/>
                </a:solidFill>
                <a:latin typeface="Times New Roman" pitchFamily="18" charset="0"/>
                <a:cs typeface="Times New Roman" pitchFamily="18" charset="0"/>
              </a:rPr>
              <a:t> xalifa </a:t>
            </a:r>
            <a:r>
              <a:rPr lang="en-US" altLang="ru-RU" sz="2500" b="1">
                <a:solidFill>
                  <a:srgbClr val="0000FF"/>
                </a:solidFill>
                <a:latin typeface="Times New Roman" pitchFamily="18" charset="0"/>
                <a:cs typeface="Times New Roman" pitchFamily="18" charset="0"/>
              </a:rPr>
              <a:t>Muoviyaning</a:t>
            </a:r>
            <a:r>
              <a:rPr lang="en-US" altLang="ru-RU" sz="2500" b="1">
                <a:solidFill>
                  <a:schemeClr val="tx1"/>
                </a:solidFill>
                <a:latin typeface="Times New Roman" pitchFamily="18" charset="0"/>
                <a:cs typeface="Times New Roman" pitchFamily="18" charset="0"/>
              </a:rPr>
              <a:t> farmoni bilan Xuroson noibi </a:t>
            </a:r>
            <a:r>
              <a:rPr lang="en-US" altLang="ru-RU" sz="2500" b="1">
                <a:solidFill>
                  <a:srgbClr val="0000FF"/>
                </a:solidFill>
                <a:latin typeface="Times New Roman" pitchFamily="18" charset="0"/>
                <a:cs typeface="Times New Roman" pitchFamily="18" charset="0"/>
              </a:rPr>
              <a:t>Ubaydulloh ibn Ziyod</a:t>
            </a:r>
            <a:r>
              <a:rPr lang="en-US" altLang="ru-RU" sz="2500" b="1">
                <a:solidFill>
                  <a:schemeClr val="tx1"/>
                </a:solidFill>
                <a:latin typeface="Times New Roman" pitchFamily="18" charset="0"/>
                <a:cs typeface="Times New Roman" pitchFamily="18" charset="0"/>
              </a:rPr>
              <a:t> Amudaryodan kechib o‘tib Buxoro viloyatiga bosib kiradi, </a:t>
            </a:r>
            <a:r>
              <a:rPr lang="en-US" altLang="ru-RU" sz="2500" b="1">
                <a:solidFill>
                  <a:srgbClr val="0000FF"/>
                </a:solidFill>
                <a:latin typeface="Times New Roman" pitchFamily="18" charset="0"/>
                <a:cs typeface="Times New Roman" pitchFamily="18" charset="0"/>
              </a:rPr>
              <a:t>Poykand va Romitonni</a:t>
            </a:r>
            <a:r>
              <a:rPr lang="en-US" altLang="ru-RU" sz="2500" b="1">
                <a:solidFill>
                  <a:schemeClr val="tx1"/>
                </a:solidFill>
                <a:latin typeface="Times New Roman" pitchFamily="18" charset="0"/>
                <a:cs typeface="Times New Roman" pitchFamily="18" charset="0"/>
              </a:rPr>
              <a:t> egallab, Buxoro shahrini qamal qiladi. Yordamga kelgan </a:t>
            </a:r>
            <a:r>
              <a:rPr lang="en-US" altLang="ru-RU" sz="2500" b="1">
                <a:solidFill>
                  <a:srgbClr val="0000FF"/>
                </a:solidFill>
                <a:latin typeface="Times New Roman" pitchFamily="18" charset="0"/>
                <a:cs typeface="Times New Roman" pitchFamily="18" charset="0"/>
              </a:rPr>
              <a:t>turkiylar</a:t>
            </a:r>
            <a:r>
              <a:rPr lang="en-US" altLang="ru-RU" sz="2500" b="1">
                <a:solidFill>
                  <a:schemeClr val="tx1"/>
                </a:solidFill>
                <a:latin typeface="Times New Roman" pitchFamily="18" charset="0"/>
                <a:cs typeface="Times New Roman" pitchFamily="18" charset="0"/>
              </a:rPr>
              <a:t> buxoroliklar bilan bir qator turib arablarga qarshi jangda qatnashadilar. Bu jangda </a:t>
            </a:r>
            <a:r>
              <a:rPr lang="en-US" altLang="ru-RU" sz="2500" b="1">
                <a:solidFill>
                  <a:srgbClr val="0000FF"/>
                </a:solidFill>
                <a:latin typeface="Times New Roman" pitchFamily="18" charset="0"/>
                <a:cs typeface="Times New Roman" pitchFamily="18" charset="0"/>
              </a:rPr>
              <a:t>arablar</a:t>
            </a:r>
            <a:r>
              <a:rPr lang="en-US" altLang="ru-RU" sz="2500" b="1">
                <a:solidFill>
                  <a:schemeClr val="tx1"/>
                </a:solidFill>
                <a:latin typeface="Times New Roman" pitchFamily="18" charset="0"/>
                <a:cs typeface="Times New Roman" pitchFamily="18" charset="0"/>
              </a:rPr>
              <a:t> g‘olib keladilar. </a:t>
            </a:r>
            <a:r>
              <a:rPr lang="en-US" altLang="ru-RU" sz="2500" b="1" u="sng">
                <a:solidFill>
                  <a:srgbClr val="0000FF"/>
                </a:solidFill>
                <a:latin typeface="Times New Roman" pitchFamily="18" charset="0"/>
                <a:cs typeface="Times New Roman" pitchFamily="18" charset="0"/>
              </a:rPr>
              <a:t>O‘sha yili</a:t>
            </a:r>
            <a:r>
              <a:rPr lang="en-US" altLang="ru-RU" sz="2500" b="1">
                <a:solidFill>
                  <a:schemeClr val="tx1"/>
                </a:solidFill>
                <a:latin typeface="Times New Roman" pitchFamily="18" charset="0"/>
                <a:cs typeface="Times New Roman" pitchFamily="18" charset="0"/>
              </a:rPr>
              <a:t> arablarning </a:t>
            </a:r>
            <a:r>
              <a:rPr lang="en-US" altLang="ru-RU" sz="2500" b="1">
                <a:solidFill>
                  <a:srgbClr val="0000FF"/>
                </a:solidFill>
                <a:latin typeface="Times New Roman" pitchFamily="18" charset="0"/>
                <a:cs typeface="Times New Roman" pitchFamily="18" charset="0"/>
              </a:rPr>
              <a:t>ar-Rabiy</a:t>
            </a:r>
            <a:r>
              <a:rPr lang="en-US" altLang="ru-RU" sz="2500" b="1">
                <a:solidFill>
                  <a:schemeClr val="tx1"/>
                </a:solidFill>
                <a:latin typeface="Times New Roman" pitchFamily="18" charset="0"/>
                <a:cs typeface="Times New Roman" pitchFamily="18" charset="0"/>
              </a:rPr>
              <a:t> boshchiligidagi harbiy otryadi </a:t>
            </a:r>
            <a:r>
              <a:rPr lang="en-US" altLang="ru-RU" sz="2500" b="1">
                <a:solidFill>
                  <a:srgbClr val="0000FF"/>
                </a:solidFill>
                <a:latin typeface="Times New Roman" pitchFamily="18" charset="0"/>
                <a:cs typeface="Times New Roman" pitchFamily="18" charset="0"/>
              </a:rPr>
              <a:t>Amul, Zemm va Xo‘jand </a:t>
            </a:r>
            <a:r>
              <a:rPr lang="en-US" altLang="ru-RU" sz="2500" b="1">
                <a:solidFill>
                  <a:schemeClr val="tx1"/>
                </a:solidFill>
                <a:latin typeface="Times New Roman" pitchFamily="18" charset="0"/>
                <a:cs typeface="Times New Roman" pitchFamily="18" charset="0"/>
              </a:rPr>
              <a:t>atroflarigacha bo‘lgan erlarga hujum qilib, katta o‘lja bilan orqaga qaytishgan edi. </a:t>
            </a:r>
            <a:r>
              <a:rPr lang="en-US" altLang="ru-RU" sz="2500" b="1">
                <a:solidFill>
                  <a:srgbClr val="0000FF"/>
                </a:solidFill>
                <a:latin typeface="Times New Roman" pitchFamily="18" charset="0"/>
                <a:cs typeface="Times New Roman" pitchFamily="18" charset="0"/>
              </a:rPr>
              <a:t>676 yili</a:t>
            </a:r>
            <a:r>
              <a:rPr lang="en-US" altLang="ru-RU" sz="2500" b="1">
                <a:solidFill>
                  <a:schemeClr val="tx1"/>
                </a:solidFill>
                <a:latin typeface="Times New Roman" pitchFamily="18" charset="0"/>
                <a:cs typeface="Times New Roman" pitchFamily="18" charset="0"/>
              </a:rPr>
              <a:t> Xurosonning yangi noibi </a:t>
            </a:r>
            <a:r>
              <a:rPr lang="en-US" altLang="ru-RU" sz="2500" b="1">
                <a:solidFill>
                  <a:srgbClr val="0000FF"/>
                </a:solidFill>
                <a:latin typeface="Times New Roman" pitchFamily="18" charset="0"/>
                <a:cs typeface="Times New Roman" pitchFamily="18" charset="0"/>
              </a:rPr>
              <a:t>Sayid ibn Usmonning</a:t>
            </a:r>
            <a:r>
              <a:rPr lang="en-US" altLang="ru-RU" sz="2500" b="1">
                <a:solidFill>
                  <a:schemeClr val="tx1"/>
                </a:solidFill>
                <a:latin typeface="Times New Roman" pitchFamily="18" charset="0"/>
                <a:cs typeface="Times New Roman" pitchFamily="18" charset="0"/>
              </a:rPr>
              <a:t> </a:t>
            </a:r>
            <a:r>
              <a:rPr lang="en-US" altLang="ru-RU" sz="2500" b="1" u="sng">
                <a:solidFill>
                  <a:schemeClr val="tx1"/>
                </a:solidFill>
                <a:latin typeface="Times New Roman" pitchFamily="18" charset="0"/>
                <a:cs typeface="Times New Roman" pitchFamily="18" charset="0"/>
              </a:rPr>
              <a:t>Buxoro va Samarqandga</a:t>
            </a:r>
            <a:r>
              <a:rPr lang="en-US" altLang="ru-RU" sz="2500" b="1">
                <a:solidFill>
                  <a:schemeClr val="tx1"/>
                </a:solidFill>
                <a:latin typeface="Times New Roman" pitchFamily="18" charset="0"/>
                <a:cs typeface="Times New Roman" pitchFamily="18" charset="0"/>
              </a:rPr>
              <a:t> yurishida Muhammad payg‘ambarning jiyani </a:t>
            </a:r>
            <a:r>
              <a:rPr lang="en-US" altLang="ru-RU" sz="2500" b="1">
                <a:solidFill>
                  <a:srgbClr val="FF0000"/>
                </a:solidFill>
                <a:latin typeface="Times New Roman" pitchFamily="18" charset="0"/>
                <a:cs typeface="Times New Roman" pitchFamily="18" charset="0"/>
              </a:rPr>
              <a:t>Qusam ibn Abbos ibn Abdul-Mutallib</a:t>
            </a:r>
            <a:r>
              <a:rPr lang="en-US" altLang="ru-RU" sz="2500" b="1">
                <a:solidFill>
                  <a:schemeClr val="tx1"/>
                </a:solidFill>
                <a:latin typeface="Times New Roman" pitchFamily="18" charset="0"/>
                <a:cs typeface="Times New Roman" pitchFamily="18" charset="0"/>
              </a:rPr>
              <a:t> ishtirok etadi. Samarqand yonidagi janglardan birida halok bo‘lib, so‘ng keyinchalik </a:t>
            </a:r>
            <a:r>
              <a:rPr lang="en-US" altLang="ru-RU" sz="2500" b="1">
                <a:solidFill>
                  <a:srgbClr val="FF0000"/>
                </a:solidFill>
                <a:latin typeface="Times New Roman" pitchFamily="18" charset="0"/>
                <a:cs typeface="Times New Roman" pitchFamily="18" charset="0"/>
              </a:rPr>
              <a:t>Shohi Zinda (tirik shoh)</a:t>
            </a:r>
            <a:r>
              <a:rPr lang="en-US" altLang="ru-RU" sz="2500" b="1">
                <a:solidFill>
                  <a:schemeClr val="tx1"/>
                </a:solidFill>
                <a:latin typeface="Times New Roman" pitchFamily="18" charset="0"/>
                <a:cs typeface="Times New Roman" pitchFamily="18" charset="0"/>
              </a:rPr>
              <a:t> nomini olgan qabristonga dafn etiladi.</a:t>
            </a:r>
          </a:p>
        </p:txBody>
      </p:sp>
    </p:spTree>
    <p:extLst>
      <p:ext uri="{BB962C8B-B14F-4D97-AF65-F5344CB8AC3E}">
        <p14:creationId xmlns:p14="http://schemas.microsoft.com/office/powerpoint/2010/main" val="37154312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Поток">
  <a:themeElements>
    <a:clrScheme name="Поток">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Поток">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Поток">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796</TotalTime>
  <Words>2615</Words>
  <Application>Microsoft Office PowerPoint</Application>
  <PresentationFormat>Экран (4:3)</PresentationFormat>
  <Paragraphs>153</Paragraphs>
  <Slides>81</Slides>
  <Notes>29</Notes>
  <HiddenSlides>0</HiddenSlides>
  <MMClips>0</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81</vt:i4>
      </vt:variant>
    </vt:vector>
  </HeadingPairs>
  <TitlesOfParts>
    <vt:vector size="83" baseType="lpstr">
      <vt:lpstr>Поток</vt:lpstr>
      <vt:lpstr>Слайд Microsoft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Улкамизни босиб олишнинг иккинчи, хал килувчи боскичи VIII  асрнинг биринчи чорагига тугри келади. Хусусан, 704 йилда Кутайба ибн Муслимнинг Хуросон ноиби этиб тайинланиши билан  унинг зиммасига бутун Урта Осиё худудларини узил-кесил босиб олиш вазифаси юкланади. Кутайба катта  тайёргарлик кургандан сунг 706 йилда Жайхун (Амударё)дан утиб Пойкандни эгаллаш сари харакатланади.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Reanimator Extreme Edition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User</dc:creator>
  <cp:lastModifiedBy>User</cp:lastModifiedBy>
  <cp:revision>234</cp:revision>
  <dcterms:created xsi:type="dcterms:W3CDTF">2015-01-11T15:11:59Z</dcterms:created>
  <dcterms:modified xsi:type="dcterms:W3CDTF">2022-09-24T03:22:15Z</dcterms:modified>
</cp:coreProperties>
</file>